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51206400" cy="320040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151" algn="l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914302" algn="l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371453" algn="l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828604" algn="l" rtl="0" fontAlgn="base">
      <a:spcBef>
        <a:spcPct val="0"/>
      </a:spcBef>
      <a:spcAft>
        <a:spcPct val="0"/>
      </a:spcAft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5756" algn="l" defTabSz="457151" rtl="0" eaLnBrk="1" latinLnBrk="0" hangingPunct="1"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2906" algn="l" defTabSz="457151" rtl="0" eaLnBrk="1" latinLnBrk="0" hangingPunct="1"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057" algn="l" defTabSz="457151" rtl="0" eaLnBrk="1" latinLnBrk="0" hangingPunct="1"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208" algn="l" defTabSz="457151" rtl="0" eaLnBrk="1" latinLnBrk="0" hangingPunct="1">
      <a:defRPr sz="31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50BF1C"/>
    <a:srgbClr val="FFFF66"/>
    <a:srgbClr val="191919"/>
    <a:srgbClr val="FFFFE1"/>
    <a:srgbClr val="FFF3F3"/>
    <a:srgbClr val="800040"/>
    <a:srgbClr val="004080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9233" autoAdjust="0"/>
  </p:normalViewPr>
  <p:slideViewPr>
    <p:cSldViewPr snapToGrid="0">
      <p:cViewPr varScale="1">
        <p:scale>
          <a:sx n="37" d="100"/>
          <a:sy n="37" d="100"/>
        </p:scale>
        <p:origin x="-848" y="-120"/>
      </p:cViewPr>
      <p:guideLst>
        <p:guide orient="horz" pos="697"/>
        <p:guide orient="horz" pos="19087"/>
        <p:guide orient="horz" pos="3625"/>
        <p:guide orient="horz" pos="2070"/>
        <p:guide pos="7439"/>
        <p:guide pos="8412"/>
        <p:guide pos="15311"/>
        <p:guide pos="24535"/>
        <p:guide pos="1150"/>
        <p:guide pos="16330"/>
        <p:guide pos="23563"/>
        <p:guide pos="308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4706BE08-69B5-264B-BCDD-42FDE8DE8DE8}" type="datetime1">
              <a:rPr lang="en-US"/>
              <a:pPr>
                <a:defRPr/>
              </a:pPr>
              <a:t>3/23/14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8550" y="3840163"/>
            <a:ext cx="307213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54C8F7D3-675D-6F4C-9943-EC743AE39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4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51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57151" algn="l" defTabSz="457151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14302" algn="l" defTabSz="457151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371453" algn="l" defTabSz="457151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28604" algn="l" defTabSz="457151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285756" algn="l" defTabSz="4571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6" algn="l" defTabSz="4571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7" algn="l" defTabSz="4571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8" algn="l" defTabSz="4571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9600" dirty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fld id="{11DEA022-5451-9E48-A128-0FE26C438740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165" y="9942601"/>
            <a:ext cx="43526075" cy="68588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326" y="18134983"/>
            <a:ext cx="35845751" cy="8180036"/>
          </a:xfrm>
        </p:spPr>
        <p:txBody>
          <a:bodyPr/>
          <a:lstStyle>
            <a:lvl1pPr marL="0" indent="0" algn="ctr">
              <a:buNone/>
              <a:defRPr/>
            </a:lvl1pPr>
            <a:lvl2pPr marL="457151" indent="0" algn="ctr">
              <a:buNone/>
              <a:defRPr/>
            </a:lvl2pPr>
            <a:lvl3pPr marL="914302" indent="0" algn="ctr">
              <a:buNone/>
              <a:defRPr/>
            </a:lvl3pPr>
            <a:lvl4pPr marL="1371453" indent="0" algn="ctr">
              <a:buNone/>
              <a:defRPr/>
            </a:lvl4pPr>
            <a:lvl5pPr marL="1828604" indent="0" algn="ctr">
              <a:buNone/>
              <a:defRPr/>
            </a:lvl5pPr>
            <a:lvl6pPr marL="2285756" indent="0" algn="ctr">
              <a:buNone/>
              <a:defRPr/>
            </a:lvl6pPr>
            <a:lvl7pPr marL="2742906" indent="0" algn="ctr">
              <a:buNone/>
              <a:defRPr/>
            </a:lvl7pPr>
            <a:lvl8pPr marL="3200057" indent="0" algn="ctr">
              <a:buNone/>
              <a:defRPr/>
            </a:lvl8pPr>
            <a:lvl9pPr marL="365720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4ADBD-42FD-0046-AA4E-8AF8E9EEF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9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0615D1-353D-5C43-93D7-45BF286B4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9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485515" y="2844492"/>
            <a:ext cx="10880725" cy="256035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0163" y="2844492"/>
            <a:ext cx="32492950" cy="256035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4A5C6-1984-5B49-A404-87C3AA3A6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93AD0-B359-CB4E-A7F5-E3BAD0102D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0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1" y="20565844"/>
            <a:ext cx="43526075" cy="63557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1" y="13564969"/>
            <a:ext cx="43526075" cy="7000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1" indent="0">
              <a:buNone/>
              <a:defRPr sz="1700"/>
            </a:lvl2pPr>
            <a:lvl3pPr marL="914302" indent="0">
              <a:buNone/>
              <a:defRPr sz="1600"/>
            </a:lvl3pPr>
            <a:lvl4pPr marL="1371453" indent="0">
              <a:buNone/>
              <a:defRPr sz="1400"/>
            </a:lvl4pPr>
            <a:lvl5pPr marL="1828604" indent="0">
              <a:buNone/>
              <a:defRPr sz="1400"/>
            </a:lvl5pPr>
            <a:lvl6pPr marL="2285756" indent="0">
              <a:buNone/>
              <a:defRPr sz="1400"/>
            </a:lvl6pPr>
            <a:lvl7pPr marL="2742906" indent="0">
              <a:buNone/>
              <a:defRPr sz="1400"/>
            </a:lvl7pPr>
            <a:lvl8pPr marL="3200057" indent="0">
              <a:buNone/>
              <a:defRPr sz="1400"/>
            </a:lvl8pPr>
            <a:lvl9pPr marL="3657208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97D3F-ED80-4342-88FB-F7108CFCA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1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165" y="9246528"/>
            <a:ext cx="21686837" cy="19201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79400" y="9246528"/>
            <a:ext cx="21686838" cy="19201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504E7-6E10-FE48-95AE-5512C53BB1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40" y="1281025"/>
            <a:ext cx="46085125" cy="533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639" y="7164477"/>
            <a:ext cx="22625050" cy="29849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1" indent="0">
              <a:buNone/>
              <a:defRPr sz="2000" b="1"/>
            </a:lvl2pPr>
            <a:lvl3pPr marL="914302" indent="0">
              <a:buNone/>
              <a:defRPr sz="1700" b="1"/>
            </a:lvl3pPr>
            <a:lvl4pPr marL="1371453" indent="0">
              <a:buNone/>
              <a:defRPr sz="1600" b="1"/>
            </a:lvl4pPr>
            <a:lvl5pPr marL="1828604" indent="0">
              <a:buNone/>
              <a:defRPr sz="1600" b="1"/>
            </a:lvl5pPr>
            <a:lvl6pPr marL="2285756" indent="0">
              <a:buNone/>
              <a:defRPr sz="1600" b="1"/>
            </a:lvl6pPr>
            <a:lvl7pPr marL="2742906" indent="0">
              <a:buNone/>
              <a:defRPr sz="1600" b="1"/>
            </a:lvl7pPr>
            <a:lvl8pPr marL="3200057" indent="0">
              <a:buNone/>
              <a:defRPr sz="1600" b="1"/>
            </a:lvl8pPr>
            <a:lvl9pPr marL="365720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639" y="10149418"/>
            <a:ext cx="22625050" cy="184390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775" y="7164477"/>
            <a:ext cx="22632988" cy="29849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1" indent="0">
              <a:buNone/>
              <a:defRPr sz="2000" b="1"/>
            </a:lvl2pPr>
            <a:lvl3pPr marL="914302" indent="0">
              <a:buNone/>
              <a:defRPr sz="1700" b="1"/>
            </a:lvl3pPr>
            <a:lvl4pPr marL="1371453" indent="0">
              <a:buNone/>
              <a:defRPr sz="1600" b="1"/>
            </a:lvl4pPr>
            <a:lvl5pPr marL="1828604" indent="0">
              <a:buNone/>
              <a:defRPr sz="1600" b="1"/>
            </a:lvl5pPr>
            <a:lvl6pPr marL="2285756" indent="0">
              <a:buNone/>
              <a:defRPr sz="1600" b="1"/>
            </a:lvl6pPr>
            <a:lvl7pPr marL="2742906" indent="0">
              <a:buNone/>
              <a:defRPr sz="1600" b="1"/>
            </a:lvl7pPr>
            <a:lvl8pPr marL="3200057" indent="0">
              <a:buNone/>
              <a:defRPr sz="1600" b="1"/>
            </a:lvl8pPr>
            <a:lvl9pPr marL="365720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775" y="10149418"/>
            <a:ext cx="22632988" cy="1843903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4B8C5C-C60D-E648-A77E-32BA99F96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764886-6047-114F-B454-2F1E2EB38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1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1BD89-BCF3-644A-A412-A95969B0A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9" y="1274852"/>
            <a:ext cx="16846550" cy="54219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9963" y="1274852"/>
            <a:ext cx="28625800" cy="27313599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639" y="6696825"/>
            <a:ext cx="16846550" cy="21891625"/>
          </a:xfrm>
        </p:spPr>
        <p:txBody>
          <a:bodyPr/>
          <a:lstStyle>
            <a:lvl1pPr marL="0" indent="0">
              <a:buNone/>
              <a:defRPr sz="1400"/>
            </a:lvl1pPr>
            <a:lvl2pPr marL="457151" indent="0">
              <a:buNone/>
              <a:defRPr sz="1200"/>
            </a:lvl2pPr>
            <a:lvl3pPr marL="914302" indent="0">
              <a:buNone/>
              <a:defRPr sz="1000"/>
            </a:lvl3pPr>
            <a:lvl4pPr marL="1371453" indent="0">
              <a:buNone/>
              <a:defRPr sz="900"/>
            </a:lvl4pPr>
            <a:lvl5pPr marL="1828604" indent="0">
              <a:buNone/>
              <a:defRPr sz="900"/>
            </a:lvl5pPr>
            <a:lvl6pPr marL="2285756" indent="0">
              <a:buNone/>
              <a:defRPr sz="900"/>
            </a:lvl6pPr>
            <a:lvl7pPr marL="2742906" indent="0">
              <a:buNone/>
              <a:defRPr sz="900"/>
            </a:lvl7pPr>
            <a:lvl8pPr marL="3200057" indent="0">
              <a:buNone/>
              <a:defRPr sz="900"/>
            </a:lvl8pPr>
            <a:lvl9pPr marL="365720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FCDD0-29F9-5843-A366-66741A789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76" y="22402493"/>
            <a:ext cx="30724475" cy="264539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176" y="2859929"/>
            <a:ext cx="30724475" cy="19201473"/>
          </a:xfrm>
        </p:spPr>
        <p:txBody>
          <a:bodyPr/>
          <a:lstStyle>
            <a:lvl1pPr marL="0" indent="0">
              <a:buNone/>
              <a:defRPr sz="3100"/>
            </a:lvl1pPr>
            <a:lvl2pPr marL="457151" indent="0">
              <a:buNone/>
              <a:defRPr sz="2800"/>
            </a:lvl2pPr>
            <a:lvl3pPr marL="914302" indent="0">
              <a:buNone/>
              <a:defRPr sz="2400"/>
            </a:lvl3pPr>
            <a:lvl4pPr marL="1371453" indent="0">
              <a:buNone/>
              <a:defRPr sz="2000"/>
            </a:lvl4pPr>
            <a:lvl5pPr marL="1828604" indent="0">
              <a:buNone/>
              <a:defRPr sz="2000"/>
            </a:lvl5pPr>
            <a:lvl6pPr marL="2285756" indent="0">
              <a:buNone/>
              <a:defRPr sz="2000"/>
            </a:lvl6pPr>
            <a:lvl7pPr marL="2742906" indent="0">
              <a:buNone/>
              <a:defRPr sz="2000"/>
            </a:lvl7pPr>
            <a:lvl8pPr marL="3200057" indent="0">
              <a:buNone/>
              <a:defRPr sz="2000"/>
            </a:lvl8pPr>
            <a:lvl9pPr marL="3657208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176" y="25047886"/>
            <a:ext cx="30724475" cy="3755098"/>
          </a:xfrm>
        </p:spPr>
        <p:txBody>
          <a:bodyPr/>
          <a:lstStyle>
            <a:lvl1pPr marL="0" indent="0">
              <a:buNone/>
              <a:defRPr sz="1400"/>
            </a:lvl1pPr>
            <a:lvl2pPr marL="457151" indent="0">
              <a:buNone/>
              <a:defRPr sz="1200"/>
            </a:lvl2pPr>
            <a:lvl3pPr marL="914302" indent="0">
              <a:buNone/>
              <a:defRPr sz="1000"/>
            </a:lvl3pPr>
            <a:lvl4pPr marL="1371453" indent="0">
              <a:buNone/>
              <a:defRPr sz="900"/>
            </a:lvl4pPr>
            <a:lvl5pPr marL="1828604" indent="0">
              <a:buNone/>
              <a:defRPr sz="900"/>
            </a:lvl5pPr>
            <a:lvl6pPr marL="2285756" indent="0">
              <a:buNone/>
              <a:defRPr sz="900"/>
            </a:lvl6pPr>
            <a:lvl7pPr marL="2742906" indent="0">
              <a:buNone/>
              <a:defRPr sz="900"/>
            </a:lvl7pPr>
            <a:lvl8pPr marL="3200057" indent="0">
              <a:buNone/>
              <a:defRPr sz="900"/>
            </a:lvl8pPr>
            <a:lvl9pPr marL="365720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8218D-4DEE-0E4D-8F88-F9CCEC0B1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0164" y="2844800"/>
            <a:ext cx="43526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513" tIns="203757" rIns="407513" bIns="20375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0164" y="9247189"/>
            <a:ext cx="43526075" cy="1920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07513" tIns="203757" rIns="407513" bIns="2037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40163" y="29159200"/>
            <a:ext cx="1066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13" tIns="203757" rIns="407513" bIns="203757" numCol="1" anchor="t" anchorCtr="0" compatLnSpc="1">
            <a:prstTxWarp prst="textNoShape">
              <a:avLst/>
            </a:prstTxWarp>
          </a:bodyPr>
          <a:lstStyle>
            <a:lvl1pPr>
              <a:defRPr sz="6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495839" y="29159200"/>
            <a:ext cx="162147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13" tIns="203757" rIns="407513" bIns="203757" numCol="1" anchor="t" anchorCtr="0" compatLnSpc="1">
            <a:prstTxWarp prst="textNoShape">
              <a:avLst/>
            </a:prstTxWarp>
          </a:bodyPr>
          <a:lstStyle>
            <a:lvl1pPr algn="ctr">
              <a:defRPr sz="6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98239" y="29159200"/>
            <a:ext cx="10668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13" tIns="203757" rIns="407513" bIns="203757" numCol="1" anchor="t" anchorCtr="0" compatLnSpc="1">
            <a:prstTxWarp prst="textNoShape">
              <a:avLst/>
            </a:prstTxWarp>
          </a:bodyPr>
          <a:lstStyle>
            <a:lvl1pPr algn="r">
              <a:defRPr sz="6200">
                <a:latin typeface="Times New Roman" charset="0"/>
              </a:defRPr>
            </a:lvl1pPr>
          </a:lstStyle>
          <a:p>
            <a:pPr>
              <a:defRPr/>
            </a:pPr>
            <a:fld id="{90B37DE6-32B0-2E42-AAF5-5D723CBCC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074676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4074676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4074676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4074676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4074676" rtl="0" eaLnBrk="0" fontAlgn="base" hangingPunct="0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457151" algn="ctr" defTabSz="4074676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</a:defRPr>
      </a:lvl6pPr>
      <a:lvl7pPr marL="914302" algn="ctr" defTabSz="4074676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</a:defRPr>
      </a:lvl7pPr>
      <a:lvl8pPr marL="1371453" algn="ctr" defTabSz="4074676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</a:defRPr>
      </a:lvl8pPr>
      <a:lvl9pPr marL="1828604" algn="ctr" defTabSz="4074676" rtl="0" fontAlgn="base">
        <a:spcBef>
          <a:spcPct val="0"/>
        </a:spcBef>
        <a:spcAft>
          <a:spcPct val="0"/>
        </a:spcAft>
        <a:defRPr sz="19600">
          <a:solidFill>
            <a:schemeClr val="tx2"/>
          </a:solidFill>
          <a:latin typeface="Times New Roman" pitchFamily="-65" charset="0"/>
        </a:defRPr>
      </a:lvl9pPr>
    </p:titleStyle>
    <p:bodyStyle>
      <a:lvl1pPr marL="1528599" indent="-1528599" algn="l" defTabSz="4074676" rtl="0" eaLnBrk="0" fontAlgn="base" hangingPunct="0">
        <a:spcBef>
          <a:spcPct val="20000"/>
        </a:spcBef>
        <a:spcAft>
          <a:spcPct val="0"/>
        </a:spcAft>
        <a:buChar char="•"/>
        <a:defRPr sz="143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3311170" indent="-1273038" algn="l" defTabSz="4074676" rtl="0" eaLnBrk="0" fontAlgn="base" hangingPunct="0">
        <a:spcBef>
          <a:spcPct val="20000"/>
        </a:spcBef>
        <a:spcAft>
          <a:spcPct val="0"/>
        </a:spcAft>
        <a:buChar char="–"/>
        <a:defRPr sz="12500">
          <a:solidFill>
            <a:schemeClr val="tx1"/>
          </a:solidFill>
          <a:latin typeface="+mn-lt"/>
          <a:ea typeface="ＭＳ Ｐゴシック" pitchFamily="-65" charset="-128"/>
        </a:defRPr>
      </a:lvl2pPr>
      <a:lvl3pPr marL="5093742" indent="-1019066" algn="l" defTabSz="4074676" rtl="0" eaLnBrk="0" fontAlgn="base" hangingPunct="0">
        <a:spcBef>
          <a:spcPct val="20000"/>
        </a:spcBef>
        <a:spcAft>
          <a:spcPct val="0"/>
        </a:spcAft>
        <a:buChar char="•"/>
        <a:defRPr sz="10700">
          <a:solidFill>
            <a:schemeClr val="tx1"/>
          </a:solidFill>
          <a:latin typeface="+mn-lt"/>
          <a:ea typeface="ＭＳ Ｐゴシック" pitchFamily="-65" charset="-128"/>
        </a:defRPr>
      </a:lvl3pPr>
      <a:lvl4pPr marL="7131874" indent="-1019066" algn="l" defTabSz="4074676" rtl="0" eaLnBrk="0" fontAlgn="base" hangingPunct="0">
        <a:spcBef>
          <a:spcPct val="20000"/>
        </a:spcBef>
        <a:spcAft>
          <a:spcPct val="0"/>
        </a:spcAft>
        <a:buChar char="–"/>
        <a:defRPr sz="8900">
          <a:solidFill>
            <a:schemeClr val="tx1"/>
          </a:solidFill>
          <a:latin typeface="+mn-lt"/>
          <a:ea typeface="ＭＳ Ｐゴシック" pitchFamily="-65" charset="-128"/>
        </a:defRPr>
      </a:lvl4pPr>
      <a:lvl5pPr marL="9168418" indent="-1017479" algn="l" defTabSz="4074676" rtl="0" eaLnBrk="0" fontAlgn="base" hangingPunct="0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ＭＳ Ｐゴシック" pitchFamily="-65" charset="-128"/>
        </a:defRPr>
      </a:lvl5pPr>
      <a:lvl6pPr marL="9625569" indent="-1017479" algn="l" defTabSz="4074676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ＭＳ Ｐゴシック" pitchFamily="-65" charset="-128"/>
        </a:defRPr>
      </a:lvl6pPr>
      <a:lvl7pPr marL="10082720" indent="-1017479" algn="l" defTabSz="4074676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ＭＳ Ｐゴシック" pitchFamily="-65" charset="-128"/>
        </a:defRPr>
      </a:lvl7pPr>
      <a:lvl8pPr marL="10539871" indent="-1017479" algn="l" defTabSz="4074676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ＭＳ Ｐゴシック" pitchFamily="-65" charset="-128"/>
        </a:defRPr>
      </a:lvl8pPr>
      <a:lvl9pPr marL="10997021" indent="-1017479" algn="l" defTabSz="4074676" rtl="0" fontAlgn="base">
        <a:spcBef>
          <a:spcPct val="20000"/>
        </a:spcBef>
        <a:spcAft>
          <a:spcPct val="0"/>
        </a:spcAft>
        <a:buChar char="»"/>
        <a:defRPr sz="89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2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3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4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6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6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7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8" algn="l" defTabSz="4571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2002706" y="846820"/>
            <a:ext cx="47014760" cy="4347391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6" rIns="91430" bIns="45716" spcCol="0" rtlCol="0" anchor="ctr"/>
          <a:lstStyle/>
          <a:p>
            <a:pPr algn="ctr"/>
            <a:endParaRPr lang="en-US"/>
          </a:p>
        </p:txBody>
      </p:sp>
      <p:grpSp>
        <p:nvGrpSpPr>
          <p:cNvPr id="14341" name="Group 10"/>
          <p:cNvGrpSpPr>
            <a:grpSpLocks/>
          </p:cNvGrpSpPr>
          <p:nvPr/>
        </p:nvGrpSpPr>
        <p:grpSpPr bwMode="auto">
          <a:xfrm>
            <a:off x="2020888" y="5570539"/>
            <a:ext cx="10514012" cy="6664326"/>
            <a:chOff x="1958656" y="6899374"/>
            <a:chExt cx="10514933" cy="6663650"/>
          </a:xfrm>
        </p:grpSpPr>
        <p:sp>
          <p:nvSpPr>
            <p:cNvPr id="2" name="Text Box 7"/>
            <p:cNvSpPr txBox="1">
              <a:spLocks noChangeArrowheads="1"/>
            </p:cNvSpPr>
            <p:nvPr/>
          </p:nvSpPr>
          <p:spPr bwMode="auto">
            <a:xfrm>
              <a:off x="1961831" y="7991463"/>
              <a:ext cx="10511758" cy="5571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10000"/>
                </a:spcBef>
                <a:defRPr/>
              </a:pPr>
              <a:r>
                <a:rPr lang="en-US" b="1" dirty="0" smtClean="0">
                  <a:latin typeface="Times New Roman" charset="0"/>
                </a:rPr>
                <a:t>Energy Security:</a:t>
              </a:r>
              <a:r>
                <a:rPr lang="en-US" dirty="0" smtClean="0">
                  <a:latin typeface="Times New Roman" charset="0"/>
                </a:rPr>
                <a:t> </a:t>
              </a:r>
              <a:r>
                <a:rPr lang="en-US" i="1" dirty="0" smtClean="0">
                  <a:latin typeface="Times New Roman" charset="0"/>
                </a:rPr>
                <a:t>“The uninterrupted availability of energy sources at an affordable price”</a:t>
              </a:r>
              <a:r>
                <a:rPr lang="en-US" altLang="ja-JP" dirty="0" smtClean="0">
                  <a:latin typeface="Times New Roman" charset="0"/>
                </a:rPr>
                <a:t> (IEA)</a:t>
              </a:r>
            </a:p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altLang="ja-JP" dirty="0" smtClean="0">
                  <a:latin typeface="Times New Roman" charset="0"/>
                </a:rPr>
                <a:t>Greatest risk to energy security are </a:t>
              </a:r>
              <a:r>
                <a:rPr lang="en-US" altLang="ja-JP" b="1" dirty="0" smtClean="0">
                  <a:latin typeface="Times New Roman" charset="0"/>
                </a:rPr>
                <a:t>supply shocks</a:t>
              </a:r>
              <a:r>
                <a:rPr lang="en-US" altLang="ja-JP" dirty="0" smtClean="0">
                  <a:latin typeface="Times New Roman" charset="0"/>
                </a:rPr>
                <a:t>.</a:t>
              </a:r>
            </a:p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altLang="ja-JP" dirty="0" smtClean="0">
                  <a:latin typeface="Times New Roman" charset="0"/>
                </a:rPr>
                <a:t>All oil supply shocks since 1970 driven by conflicts or crises (e.g. Gulf War, Venezuela general strike).</a:t>
              </a:r>
            </a:p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altLang="ja-JP" dirty="0" smtClean="0">
                  <a:latin typeface="Times New Roman" charset="0"/>
                </a:rPr>
                <a:t>Quantitative risk assessments (e.g. IEA’s MOSES) are static, and look at average </a:t>
              </a:r>
              <a:r>
                <a:rPr lang="en-US" altLang="ja-JP" dirty="0" smtClean="0">
                  <a:latin typeface="Times New Roman" charset="0"/>
                </a:rPr>
                <a:t>risks.</a:t>
              </a:r>
              <a:endParaRPr lang="en-US" altLang="ja-JP" dirty="0" smtClean="0">
                <a:latin typeface="Times New Roman" charset="0"/>
              </a:endParaRPr>
            </a:p>
            <a:p>
              <a:pPr algn="just" eaLnBrk="1" hangingPunct="1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en-US" altLang="ja-JP" b="1" dirty="0" smtClean="0">
                  <a:latin typeface="Times New Roman" charset="0"/>
                </a:rPr>
                <a:t>Project Objective: </a:t>
              </a:r>
              <a:r>
                <a:rPr lang="en-US" altLang="ja-JP" dirty="0" smtClean="0">
                  <a:latin typeface="Times New Roman" charset="0"/>
                </a:rPr>
                <a:t>Create dynamic, empirically-grounded simulation of energy security, and use it to estimate global and country-level risks</a:t>
              </a:r>
              <a:r>
                <a:rPr lang="en-US" altLang="ja-JP" dirty="0" smtClean="0">
                  <a:latin typeface="Times New Roman" charset="0"/>
                </a:rPr>
                <a:t>.</a:t>
              </a:r>
              <a:endParaRPr lang="en-US" altLang="ja-JP" b="1" dirty="0" smtClean="0">
                <a:latin typeface="Times New Roman" charset="0"/>
              </a:endParaRPr>
            </a:p>
          </p:txBody>
        </p:sp>
        <p:sp>
          <p:nvSpPr>
            <p:cNvPr id="14408" name="Text Box 7"/>
            <p:cNvSpPr txBox="1">
              <a:spLocks noChangeArrowheads="1"/>
            </p:cNvSpPr>
            <p:nvPr/>
          </p:nvSpPr>
          <p:spPr bwMode="auto">
            <a:xfrm>
              <a:off x="1958656" y="6899374"/>
              <a:ext cx="10512425" cy="1078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Introduction</a:t>
              </a:r>
            </a:p>
          </p:txBody>
        </p:sp>
      </p:grpSp>
      <p:grpSp>
        <p:nvGrpSpPr>
          <p:cNvPr id="14342" name="Group 11"/>
          <p:cNvGrpSpPr>
            <a:grpSpLocks/>
          </p:cNvGrpSpPr>
          <p:nvPr/>
        </p:nvGrpSpPr>
        <p:grpSpPr bwMode="auto">
          <a:xfrm>
            <a:off x="2019301" y="12367602"/>
            <a:ext cx="10514013" cy="10981305"/>
            <a:chOff x="1973762" y="14912256"/>
            <a:chExt cx="10514933" cy="10983582"/>
          </a:xfrm>
        </p:grpSpPr>
        <p:sp>
          <p:nvSpPr>
            <p:cNvPr id="4" name="Text Box 7"/>
            <p:cNvSpPr txBox="1">
              <a:spLocks noChangeArrowheads="1"/>
            </p:cNvSpPr>
            <p:nvPr/>
          </p:nvSpPr>
          <p:spPr bwMode="auto">
            <a:xfrm>
              <a:off x="1976937" y="15933230"/>
              <a:ext cx="10511758" cy="99626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The model consists of </a:t>
              </a:r>
              <a:r>
                <a:rPr lang="en-US" b="1" dirty="0" smtClean="0">
                  <a:latin typeface="Times New Roman" charset="0"/>
                </a:rPr>
                <a:t>country</a:t>
              </a:r>
              <a:r>
                <a:rPr lang="en-US" dirty="0" smtClean="0">
                  <a:latin typeface="Times New Roman" charset="0"/>
                </a:rPr>
                <a:t> agents, linked geographically by mutual borders and via a </a:t>
              </a:r>
              <a:r>
                <a:rPr lang="en-US" b="1" dirty="0" smtClean="0">
                  <a:latin typeface="Times New Roman" charset="0"/>
                </a:rPr>
                <a:t>crude</a:t>
              </a:r>
              <a:r>
                <a:rPr lang="en-US" dirty="0" smtClean="0">
                  <a:latin typeface="Times New Roman" charset="0"/>
                </a:rPr>
                <a:t> </a:t>
              </a:r>
              <a:r>
                <a:rPr lang="en-US" b="1" dirty="0" smtClean="0">
                  <a:latin typeface="Times New Roman" charset="0"/>
                </a:rPr>
                <a:t>oil trade network</a:t>
              </a:r>
              <a:r>
                <a:rPr lang="en-US" dirty="0" smtClean="0">
                  <a:latin typeface="Times New Roman" charset="0"/>
                </a:rPr>
                <a:t>.</a:t>
              </a:r>
            </a:p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Each country has a set supply of, and demand for, crude oil.</a:t>
              </a:r>
            </a:p>
            <a:p>
              <a:pPr algn="just" eaLnBrk="1" hangingPunct="1">
                <a:spcBef>
                  <a:spcPct val="10000"/>
                </a:spcBef>
                <a:defRPr/>
              </a:pPr>
              <a:r>
                <a:rPr lang="en-US" b="1" dirty="0" smtClean="0">
                  <a:latin typeface="Times New Roman" charset="0"/>
                </a:rPr>
                <a:t>	Each tick:</a:t>
              </a:r>
            </a:p>
            <a:p>
              <a:pPr marL="1200022" lvl="1" indent="-457151" algn="just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Countries enter crisis at random, with fixed probabilities.</a:t>
              </a:r>
            </a:p>
            <a:p>
              <a:pPr marL="1600028" lvl="2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Crisis lengths are drawn from a power law distribution.</a:t>
              </a:r>
            </a:p>
            <a:p>
              <a:pPr marL="1600028" lvl="2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If </a:t>
              </a:r>
              <a:r>
                <a:rPr lang="en-US" b="1" dirty="0" smtClean="0">
                  <a:latin typeface="Times New Roman" charset="0"/>
                </a:rPr>
                <a:t>conflict contagion</a:t>
              </a:r>
              <a:r>
                <a:rPr lang="en-US" dirty="0" smtClean="0">
                  <a:latin typeface="Times New Roman" charset="0"/>
                </a:rPr>
                <a:t> is enabled, crises may spread from a country to its neighbors.</a:t>
              </a:r>
            </a:p>
            <a:p>
              <a:pPr marL="1200022" lvl="1" indent="-457151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The oil exported from, and imported to, countries in crisis is considered to be </a:t>
              </a:r>
              <a:r>
                <a:rPr lang="en-US" b="1" dirty="0" smtClean="0">
                  <a:latin typeface="Times New Roman" charset="0"/>
                </a:rPr>
                <a:t>insecure</a:t>
              </a:r>
              <a:r>
                <a:rPr lang="en-US" dirty="0" smtClean="0">
                  <a:latin typeface="Times New Roman" charset="0"/>
                </a:rPr>
                <a:t>.</a:t>
              </a:r>
            </a:p>
            <a:p>
              <a:pPr marL="457151" indent="-457151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dirty="0" smtClean="0">
                  <a:latin typeface="Times New Roman" charset="0"/>
                </a:rPr>
                <a:t>If </a:t>
              </a:r>
              <a:r>
                <a:rPr lang="en-US" b="1" dirty="0" smtClean="0">
                  <a:latin typeface="Times New Roman" charset="0"/>
                </a:rPr>
                <a:t>Assistance</a:t>
              </a:r>
              <a:r>
                <a:rPr lang="en-US" dirty="0" smtClean="0">
                  <a:latin typeface="Times New Roman" charset="0"/>
                </a:rPr>
                <a:t> enabled, if a country is experiencing a supply shock, its trade partners that are not in crisis may temporarily increase their production. This increases their exports to all their trade partners as well</a:t>
              </a:r>
              <a:r>
                <a:rPr lang="en-US" dirty="0" smtClean="0">
                  <a:latin typeface="Times New Roman" charset="0"/>
                </a:rPr>
                <a:t>.</a:t>
              </a:r>
              <a:endParaRPr lang="en-US" dirty="0" smtClean="0">
                <a:latin typeface="Times New Roman" charset="0"/>
              </a:endParaRPr>
            </a:p>
          </p:txBody>
        </p:sp>
        <p:sp>
          <p:nvSpPr>
            <p:cNvPr id="14406" name="Text Box 7"/>
            <p:cNvSpPr txBox="1">
              <a:spLocks noChangeArrowheads="1"/>
            </p:cNvSpPr>
            <p:nvPr/>
          </p:nvSpPr>
          <p:spPr bwMode="auto">
            <a:xfrm>
              <a:off x="1973762" y="14912256"/>
              <a:ext cx="10512425" cy="107904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Model Description</a:t>
              </a:r>
            </a:p>
          </p:txBody>
        </p:sp>
      </p:grpSp>
      <p:grpSp>
        <p:nvGrpSpPr>
          <p:cNvPr id="14343" name="Group 9"/>
          <p:cNvGrpSpPr>
            <a:grpSpLocks/>
          </p:cNvGrpSpPr>
          <p:nvPr/>
        </p:nvGrpSpPr>
        <p:grpSpPr bwMode="auto">
          <a:xfrm>
            <a:off x="23853774" y="6840538"/>
            <a:ext cx="13917487" cy="7056459"/>
            <a:chOff x="24096130" y="6840764"/>
            <a:chExt cx="13796502" cy="7056962"/>
          </a:xfrm>
        </p:grpSpPr>
        <p:grpSp>
          <p:nvGrpSpPr>
            <p:cNvPr id="14399" name="Group 8"/>
            <p:cNvGrpSpPr>
              <a:grpSpLocks/>
            </p:cNvGrpSpPr>
            <p:nvPr/>
          </p:nvGrpSpPr>
          <p:grpSpPr bwMode="auto">
            <a:xfrm>
              <a:off x="24096130" y="6840764"/>
              <a:ext cx="13796502" cy="7056962"/>
              <a:chOff x="24096130" y="6840764"/>
              <a:chExt cx="13796502" cy="7056962"/>
            </a:xfrm>
          </p:grpSpPr>
          <p:sp>
            <p:nvSpPr>
              <p:cNvPr id="14403" name="Text Box 7"/>
              <p:cNvSpPr txBox="1">
                <a:spLocks noChangeArrowheads="1"/>
              </p:cNvSpPr>
              <p:nvPr/>
            </p:nvSpPr>
            <p:spPr bwMode="auto">
              <a:xfrm>
                <a:off x="24101183" y="7867907"/>
                <a:ext cx="13791449" cy="602981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457200" tIns="457200" rIns="457200" bIns="457200"/>
              <a:lstStyle>
                <a:lvl1pPr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endParaRPr lang="en-US" sz="2800" dirty="0">
                  <a:latin typeface="Times New Roman" charset="0"/>
                </a:endParaRPr>
              </a:p>
            </p:txBody>
          </p:sp>
          <p:sp>
            <p:nvSpPr>
              <p:cNvPr id="14404" name="Text Box 7"/>
              <p:cNvSpPr txBox="1">
                <a:spLocks noChangeArrowheads="1"/>
              </p:cNvSpPr>
              <p:nvPr/>
            </p:nvSpPr>
            <p:spPr bwMode="auto">
              <a:xfrm>
                <a:off x="24096130" y="6840764"/>
                <a:ext cx="13791449" cy="1079069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914400" tIns="0" rIns="914400" bIns="0" anchor="ctr"/>
              <a:lstStyle>
                <a:lvl1pPr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</a:pPr>
                <a:r>
                  <a:rPr lang="en-US" sz="5900" b="1" dirty="0">
                    <a:solidFill>
                      <a:schemeClr val="bg1"/>
                    </a:solidFill>
                    <a:latin typeface="Times New Roman" charset="0"/>
                    <a:cs typeface="Times New Roman" charset="0"/>
                  </a:rPr>
                  <a:t>Estimated Energy Security, By Run</a:t>
                </a:r>
              </a:p>
            </p:txBody>
          </p:sp>
        </p:grpSp>
        <p:pic>
          <p:nvPicPr>
            <p:cNvPr id="14400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7812" y="8581098"/>
              <a:ext cx="6398202" cy="319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01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9826" y="8468012"/>
              <a:ext cx="6624351" cy="3312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44" name="Group 52"/>
          <p:cNvGrpSpPr>
            <a:grpSpLocks/>
          </p:cNvGrpSpPr>
          <p:nvPr/>
        </p:nvGrpSpPr>
        <p:grpSpPr bwMode="auto">
          <a:xfrm>
            <a:off x="13241339" y="14060249"/>
            <a:ext cx="24529922" cy="7975840"/>
            <a:chOff x="13241579" y="14060812"/>
            <a:chExt cx="24441862" cy="7975995"/>
          </a:xfrm>
        </p:grpSpPr>
        <p:grpSp>
          <p:nvGrpSpPr>
            <p:cNvPr id="14394" name="Group 53"/>
            <p:cNvGrpSpPr>
              <a:grpSpLocks/>
            </p:cNvGrpSpPr>
            <p:nvPr/>
          </p:nvGrpSpPr>
          <p:grpSpPr bwMode="auto">
            <a:xfrm>
              <a:off x="13241579" y="14060812"/>
              <a:ext cx="24441862" cy="7975995"/>
              <a:chOff x="1973762" y="15244286"/>
              <a:chExt cx="10514933" cy="10842900"/>
            </a:xfrm>
          </p:grpSpPr>
          <p:sp>
            <p:nvSpPr>
              <p:cNvPr id="14397" name="Text Box 7"/>
              <p:cNvSpPr txBox="1">
                <a:spLocks noChangeArrowheads="1"/>
              </p:cNvSpPr>
              <p:nvPr/>
            </p:nvSpPr>
            <p:spPr bwMode="auto">
              <a:xfrm>
                <a:off x="1976270" y="16719181"/>
                <a:ext cx="10512425" cy="936800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457200" tIns="457200" rIns="457200" bIns="457200"/>
              <a:lstStyle>
                <a:lvl1pPr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r>
                  <a:rPr lang="en-US" dirty="0">
                    <a:latin typeface="Times New Roman" charset="0"/>
                  </a:rPr>
                  <a:t>For each country, I compute the fraction of </a:t>
                </a:r>
                <a:r>
                  <a:rPr lang="en-US" dirty="0" smtClean="0">
                    <a:latin typeface="Times New Roman" charset="0"/>
                  </a:rPr>
                  <a:t>run-</a:t>
                </a:r>
                <a:r>
                  <a:rPr lang="en-US" dirty="0">
                    <a:latin typeface="Times New Roman" charset="0"/>
                  </a:rPr>
                  <a:t>months in which the country experiences a supply or demand crisis, defined as a supply ratio ≥2 or a demand ratio ≤0.5. </a:t>
                </a:r>
              </a:p>
            </p:txBody>
          </p:sp>
          <p:sp>
            <p:nvSpPr>
              <p:cNvPr id="14398" name="Text Box 7"/>
              <p:cNvSpPr txBox="1">
                <a:spLocks noChangeArrowheads="1"/>
              </p:cNvSpPr>
              <p:nvPr/>
            </p:nvSpPr>
            <p:spPr bwMode="auto">
              <a:xfrm>
                <a:off x="1973762" y="15244286"/>
                <a:ext cx="10512425" cy="147167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914400" tIns="0" rIns="914400" bIns="0" anchor="ctr"/>
              <a:lstStyle>
                <a:lvl1pPr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00063" algn="l"/>
                  </a:tabLst>
                  <a:defRPr sz="3200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spcBef>
                    <a:spcPct val="10000"/>
                  </a:spcBef>
                </a:pPr>
                <a:r>
                  <a:rPr lang="en-US" sz="5900" b="1" dirty="0">
                    <a:solidFill>
                      <a:schemeClr val="bg1"/>
                    </a:solidFill>
                    <a:latin typeface="Times New Roman" charset="0"/>
                    <a:cs typeface="Times New Roman" charset="0"/>
                  </a:rPr>
                  <a:t>Estimated Country-Level Risks </a:t>
                </a:r>
              </a:p>
            </p:txBody>
          </p:sp>
        </p:grpSp>
        <p:pic>
          <p:nvPicPr>
            <p:cNvPr id="14395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9307" y="16902776"/>
              <a:ext cx="10031005" cy="442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9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3665" y="16902776"/>
              <a:ext cx="10031005" cy="442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5" name="TextBox 9"/>
          <p:cNvSpPr txBox="1">
            <a:spLocks noChangeArrowheads="1"/>
          </p:cNvSpPr>
          <p:nvPr/>
        </p:nvSpPr>
        <p:spPr bwMode="auto">
          <a:xfrm>
            <a:off x="14626615" y="21268476"/>
            <a:ext cx="79200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latin typeface="Times New Roman"/>
                <a:cs typeface="Times New Roman"/>
              </a:rPr>
              <a:t>Supply Risk</a:t>
            </a:r>
          </a:p>
        </p:txBody>
      </p:sp>
      <p:sp>
        <p:nvSpPr>
          <p:cNvPr id="14346" name="TextBox 22"/>
          <p:cNvSpPr txBox="1">
            <a:spLocks noChangeArrowheads="1"/>
          </p:cNvSpPr>
          <p:nvPr/>
        </p:nvSpPr>
        <p:spPr bwMode="auto">
          <a:xfrm>
            <a:off x="27717750" y="21268476"/>
            <a:ext cx="7035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latin typeface="Times New Roman"/>
                <a:cs typeface="Times New Roman"/>
              </a:rPr>
              <a:t>Demand Risk</a:t>
            </a:r>
          </a:p>
        </p:txBody>
      </p:sp>
      <p:grpSp>
        <p:nvGrpSpPr>
          <p:cNvPr id="14347" name="Group 72"/>
          <p:cNvGrpSpPr>
            <a:grpSpLocks/>
          </p:cNvGrpSpPr>
          <p:nvPr/>
        </p:nvGrpSpPr>
        <p:grpSpPr bwMode="auto">
          <a:xfrm>
            <a:off x="13252451" y="22209126"/>
            <a:ext cx="15322754" cy="9126540"/>
            <a:chOff x="1973762" y="14912256"/>
            <a:chExt cx="10514933" cy="11174934"/>
          </a:xfrm>
        </p:grpSpPr>
        <p:sp>
          <p:nvSpPr>
            <p:cNvPr id="14392" name="Text Box 7"/>
            <p:cNvSpPr txBox="1">
              <a:spLocks noChangeArrowheads="1"/>
            </p:cNvSpPr>
            <p:nvPr/>
          </p:nvSpPr>
          <p:spPr bwMode="auto">
            <a:xfrm>
              <a:off x="1976270" y="16220774"/>
              <a:ext cx="10512425" cy="98664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dirty="0">
                  <a:latin typeface="Times New Roman" charset="0"/>
                </a:rPr>
                <a:t>In order to determine the effect of the </a:t>
              </a:r>
              <a:r>
                <a:rPr lang="en-US" b="1" dirty="0">
                  <a:latin typeface="Times New Roman" charset="0"/>
                </a:rPr>
                <a:t>conflict contagion </a:t>
              </a:r>
              <a:r>
                <a:rPr lang="en-US" dirty="0">
                  <a:latin typeface="Times New Roman" charset="0"/>
                </a:rPr>
                <a:t>and </a:t>
              </a:r>
              <a:r>
                <a:rPr lang="en-US" b="1" dirty="0">
                  <a:latin typeface="Times New Roman" charset="0"/>
                </a:rPr>
                <a:t>assistance</a:t>
              </a:r>
              <a:r>
                <a:rPr lang="en-US" dirty="0">
                  <a:latin typeface="Times New Roman" charset="0"/>
                </a:rPr>
                <a:t> mechanisms, I turn each on and off and examine </a:t>
              </a:r>
              <a:r>
                <a:rPr lang="en-US" dirty="0" smtClean="0">
                  <a:latin typeface="Times New Roman" charset="0"/>
                </a:rPr>
                <a:t>the resulting </a:t>
              </a:r>
              <a:r>
                <a:rPr lang="en-US" dirty="0">
                  <a:latin typeface="Times New Roman" charset="0"/>
                </a:rPr>
                <a:t>distribution of the global ratios across all </a:t>
              </a:r>
              <a:r>
                <a:rPr lang="en-US" dirty="0" smtClean="0">
                  <a:latin typeface="Times New Roman" charset="0"/>
                </a:rPr>
                <a:t>run-</a:t>
              </a:r>
              <a:r>
                <a:rPr lang="en-US" dirty="0">
                  <a:latin typeface="Times New Roman" charset="0"/>
                </a:rPr>
                <a:t>months.</a:t>
              </a:r>
              <a:endParaRPr lang="en-US" altLang="ja-JP" dirty="0">
                <a:solidFill>
                  <a:schemeClr val="accent2"/>
                </a:solidFill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8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8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800" dirty="0">
                <a:latin typeface="Times New Roman" charset="0"/>
              </a:endParaRPr>
            </a:p>
          </p:txBody>
        </p:sp>
        <p:sp>
          <p:nvSpPr>
            <p:cNvPr id="14393" name="Text Box 7"/>
            <p:cNvSpPr txBox="1">
              <a:spLocks noChangeArrowheads="1"/>
            </p:cNvSpPr>
            <p:nvPr/>
          </p:nvSpPr>
          <p:spPr bwMode="auto">
            <a:xfrm>
              <a:off x="1973762" y="14912256"/>
              <a:ext cx="10512425" cy="1321165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Effects of Contagion and Assistance</a:t>
              </a:r>
            </a:p>
          </p:txBody>
        </p:sp>
      </p:grpSp>
      <p:pic>
        <p:nvPicPr>
          <p:cNvPr id="14348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230" y="25359714"/>
            <a:ext cx="7602537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9" name="TextBox 32"/>
          <p:cNvSpPr txBox="1">
            <a:spLocks noChangeArrowheads="1"/>
          </p:cNvSpPr>
          <p:nvPr/>
        </p:nvSpPr>
        <p:spPr bwMode="auto">
          <a:xfrm>
            <a:off x="13949241" y="25190333"/>
            <a:ext cx="6076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latin typeface="Times New Roman"/>
                <a:cs typeface="Times New Roman"/>
              </a:rPr>
              <a:t>Effect of Conflict Contagion</a:t>
            </a:r>
          </a:p>
        </p:txBody>
      </p:sp>
      <p:pic>
        <p:nvPicPr>
          <p:cNvPr id="14350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114" y="25335290"/>
            <a:ext cx="7602537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1" name="TextBox 34"/>
          <p:cNvSpPr txBox="1">
            <a:spLocks noChangeArrowheads="1"/>
          </p:cNvSpPr>
          <p:nvPr/>
        </p:nvSpPr>
        <p:spPr bwMode="auto">
          <a:xfrm>
            <a:off x="21432364" y="25170671"/>
            <a:ext cx="63976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latin typeface="Times New Roman"/>
                <a:cs typeface="Times New Roman"/>
              </a:rPr>
              <a:t>Effect of Assistance</a:t>
            </a:r>
          </a:p>
        </p:txBody>
      </p:sp>
      <p:sp>
        <p:nvSpPr>
          <p:cNvPr id="14352" name="TextBox 3"/>
          <p:cNvSpPr txBox="1">
            <a:spLocks noChangeArrowheads="1"/>
          </p:cNvSpPr>
          <p:nvPr/>
        </p:nvSpPr>
        <p:spPr bwMode="auto">
          <a:xfrm>
            <a:off x="14111166" y="29241322"/>
            <a:ext cx="6553201" cy="19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342864" indent="-342864" algn="just" eaLnBrk="1" hangingPunct="1">
              <a:buFont typeface="Arial"/>
              <a:buChar char="•"/>
            </a:pPr>
            <a:r>
              <a:rPr lang="en-US" sz="2400" b="1" dirty="0"/>
              <a:t>Conflict contagion has a small but statistically significant effect</a:t>
            </a:r>
          </a:p>
          <a:p>
            <a:pPr marL="342864" indent="-342864" algn="just" eaLnBrk="1" hangingPunct="1">
              <a:buFont typeface="Arial"/>
              <a:buChar char="•"/>
            </a:pPr>
            <a:endParaRPr lang="en-US" sz="2400" b="1" dirty="0"/>
          </a:p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Increases the probability of extreme supply shocks.</a:t>
            </a:r>
          </a:p>
        </p:txBody>
      </p:sp>
      <p:sp>
        <p:nvSpPr>
          <p:cNvPr id="14353" name="TextBox 41"/>
          <p:cNvSpPr txBox="1">
            <a:spLocks noChangeArrowheads="1"/>
          </p:cNvSpPr>
          <p:nvPr/>
        </p:nvSpPr>
        <p:spPr bwMode="auto">
          <a:xfrm>
            <a:off x="21421250" y="29216899"/>
            <a:ext cx="6553201" cy="19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342864" indent="-342864" algn="just" eaLnBrk="1" hangingPunct="1">
              <a:buFont typeface="Arial"/>
              <a:buChar char="•"/>
            </a:pPr>
            <a:r>
              <a:rPr lang="en-US" sz="2400" b="1" dirty="0"/>
              <a:t>Assistance had no statistically significant effect. </a:t>
            </a:r>
          </a:p>
          <a:p>
            <a:pPr marL="342864" indent="-342864" algn="just" eaLnBrk="1" hangingPunct="1">
              <a:buFont typeface="Arial"/>
              <a:buChar char="•"/>
            </a:pPr>
            <a:endParaRPr lang="en-US" sz="2400" b="1" dirty="0"/>
          </a:p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Major supply shocks driven by crises in major exporters, which cannot then assist.</a:t>
            </a:r>
          </a:p>
        </p:txBody>
      </p:sp>
      <p:grpSp>
        <p:nvGrpSpPr>
          <p:cNvPr id="14354" name="Group 6"/>
          <p:cNvGrpSpPr>
            <a:grpSpLocks/>
          </p:cNvGrpSpPr>
          <p:nvPr/>
        </p:nvGrpSpPr>
        <p:grpSpPr bwMode="auto">
          <a:xfrm>
            <a:off x="13234989" y="6840538"/>
            <a:ext cx="10512425" cy="7050408"/>
            <a:chOff x="13234384" y="6845823"/>
            <a:chExt cx="10513366" cy="7049270"/>
          </a:xfrm>
        </p:grpSpPr>
        <p:sp>
          <p:nvSpPr>
            <p:cNvPr id="14390" name="Text Box 7"/>
            <p:cNvSpPr txBox="1">
              <a:spLocks noChangeArrowheads="1"/>
            </p:cNvSpPr>
            <p:nvPr/>
          </p:nvSpPr>
          <p:spPr bwMode="auto">
            <a:xfrm>
              <a:off x="13234384" y="7872966"/>
              <a:ext cx="10512425" cy="60221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marL="457200" indent="-4572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1200150" indent="-4572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1,000 model runs</a:t>
              </a:r>
            </a:p>
            <a:p>
              <a:pPr eaLnBrk="1" hangingPunct="1">
                <a:spcBef>
                  <a:spcPct val="10000"/>
                </a:spcBef>
                <a:buFont typeface="Arial" charset="0"/>
                <a:buChar char="•"/>
              </a:pPr>
              <a:r>
                <a:rPr lang="en-US" dirty="0" smtClean="0">
                  <a:latin typeface="Times New Roman" charset="0"/>
                </a:rPr>
                <a:t>60 ticks per run (</a:t>
              </a:r>
              <a:r>
                <a:rPr lang="en-US" dirty="0">
                  <a:latin typeface="Times New Roman" charset="0"/>
                </a:rPr>
                <a:t>5 simulated years)</a:t>
              </a:r>
              <a:r>
                <a:rPr lang="en-US" dirty="0" smtClean="0">
                  <a:latin typeface="Times New Roman" charset="0"/>
                </a:rPr>
                <a:t>.</a:t>
              </a:r>
            </a:p>
            <a:p>
              <a:pPr marL="0" indent="0" eaLnBrk="1" hangingPunct="1">
                <a:spcBef>
                  <a:spcPct val="10000"/>
                </a:spcBef>
              </a:pPr>
              <a:endParaRPr lang="en-US" b="1" dirty="0">
                <a:latin typeface="Times New Roman" charset="0"/>
              </a:endParaRPr>
            </a:p>
            <a:p>
              <a:pPr marL="0" indent="0" eaLnBrk="1" hangingPunct="1">
                <a:spcBef>
                  <a:spcPct val="10000"/>
                </a:spcBef>
              </a:pPr>
              <a:r>
                <a:rPr lang="en-US" b="1" dirty="0" smtClean="0">
                  <a:latin typeface="Times New Roman" charset="0"/>
                </a:rPr>
                <a:t>Statistics Collected Per Tick</a:t>
              </a:r>
            </a:p>
            <a:p>
              <a:pPr eaLnBrk="1" hangingPunct="1">
                <a:spcBef>
                  <a:spcPct val="10000"/>
                </a:spcBef>
                <a:buFont typeface="Arial" charset="0"/>
                <a:buChar char="•"/>
              </a:pPr>
              <a:r>
                <a:rPr lang="en-US" b="1" dirty="0" smtClean="0">
                  <a:latin typeface="Times New Roman" charset="0"/>
                </a:rPr>
                <a:t>Supply </a:t>
              </a:r>
              <a:r>
                <a:rPr lang="en-US" b="1" dirty="0">
                  <a:latin typeface="Times New Roman" charset="0"/>
                </a:rPr>
                <a:t>Ratio:</a:t>
              </a:r>
              <a:r>
                <a:rPr lang="en-US" dirty="0">
                  <a:latin typeface="Times New Roman" charset="0"/>
                </a:rPr>
                <a:t> the fraction of each country’s total demand met by secure supplies.</a:t>
              </a:r>
            </a:p>
            <a:p>
              <a:pPr eaLnBrk="1" hangingPunct="1">
                <a:spcBef>
                  <a:spcPct val="10000"/>
                </a:spcBef>
                <a:buFont typeface="Arial" charset="0"/>
                <a:buChar char="•"/>
              </a:pPr>
              <a:r>
                <a:rPr lang="en-US" b="1" dirty="0">
                  <a:latin typeface="Times New Roman" charset="0"/>
                </a:rPr>
                <a:t>Demand Ratio:</a:t>
              </a:r>
              <a:r>
                <a:rPr lang="en-US" dirty="0">
                  <a:latin typeface="Times New Roman" charset="0"/>
                </a:rPr>
                <a:t> The fraction of each country’s exports going to secure importers.</a:t>
              </a:r>
            </a:p>
            <a:p>
              <a:pPr eaLnBrk="1" hangingPunct="1">
                <a:spcBef>
                  <a:spcPct val="10000"/>
                </a:spcBef>
                <a:buFont typeface="Arial" charset="0"/>
                <a:buChar char="•"/>
              </a:pPr>
              <a:r>
                <a:rPr lang="en-US" dirty="0">
                  <a:latin typeface="Times New Roman" charset="0"/>
                </a:rPr>
                <a:t>The </a:t>
              </a:r>
              <a:r>
                <a:rPr lang="en-US" b="1" dirty="0">
                  <a:latin typeface="Times New Roman" charset="0"/>
                </a:rPr>
                <a:t>Global Ratio </a:t>
              </a:r>
              <a:r>
                <a:rPr lang="en-US" dirty="0">
                  <a:latin typeface="Times New Roman" charset="0"/>
                </a:rPr>
                <a:t>of total secure demand to total secure supplies, across all countries</a:t>
              </a:r>
              <a:r>
                <a:rPr lang="en-US" dirty="0" smtClean="0">
                  <a:latin typeface="Times New Roman" charset="0"/>
                </a:rPr>
                <a:t>.</a:t>
              </a:r>
              <a:endParaRPr lang="en-US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  <a:buFont typeface="Arial" charset="0"/>
                <a:buChar char="•"/>
              </a:pPr>
              <a:endParaRPr lang="en-US" sz="2800" dirty="0">
                <a:latin typeface="Times New Roman" charset="0"/>
              </a:endParaRPr>
            </a:p>
          </p:txBody>
        </p:sp>
        <p:sp>
          <p:nvSpPr>
            <p:cNvPr id="14391" name="Text Box 7"/>
            <p:cNvSpPr txBox="1">
              <a:spLocks noChangeArrowheads="1"/>
            </p:cNvSpPr>
            <p:nvPr/>
          </p:nvSpPr>
          <p:spPr bwMode="auto">
            <a:xfrm>
              <a:off x="13235325" y="6845823"/>
              <a:ext cx="10512425" cy="107881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Model Analysis</a:t>
              </a:r>
            </a:p>
          </p:txBody>
        </p:sp>
      </p:grpSp>
      <p:grpSp>
        <p:nvGrpSpPr>
          <p:cNvPr id="14357" name="Group 11"/>
          <p:cNvGrpSpPr>
            <a:grpSpLocks/>
          </p:cNvGrpSpPr>
          <p:nvPr/>
        </p:nvGrpSpPr>
        <p:grpSpPr bwMode="auto">
          <a:xfrm>
            <a:off x="38506401" y="5570538"/>
            <a:ext cx="10514013" cy="11806237"/>
            <a:chOff x="1973762" y="14912256"/>
            <a:chExt cx="10514933" cy="11806424"/>
          </a:xfrm>
        </p:grpSpPr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976937" y="15991787"/>
              <a:ext cx="10511758" cy="107268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Extreme oil shocks unlikely, but possible.</a:t>
              </a:r>
            </a:p>
            <a:p>
              <a:pPr marL="45715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Distinguish between two types of insecurity:</a:t>
              </a:r>
            </a:p>
            <a:p>
              <a:pPr marL="857158" lvl="2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Short-term fluctuations in secure supplies</a:t>
              </a:r>
            </a:p>
            <a:p>
              <a:pPr marL="857158" lvl="2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Long-term reduction in availability of secure supplies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Diverse trade partners are important, particularly if conflict contagion is a risk.</a:t>
              </a:r>
            </a:p>
            <a:p>
              <a:pPr marL="457151" lvl="1" indent="-457151" algn="just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Consumption of domestic production significantly reduces risk of supply shocks, even in the absence of energy independence.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Countries at greatest supply risk are in the Global South, Eastern Europe.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Greatest demand risk in the Americas.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Conflict contagion does increase risks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Assistance does not, suggesting that spare capacity may not be able to mitigate  severe crises.</a:t>
              </a:r>
            </a:p>
            <a:p>
              <a:pPr marL="457151" lvl="1" indent="-457151" algn="just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r>
                <a:rPr lang="en-US" sz="3400" dirty="0">
                  <a:latin typeface="Times New Roman" charset="0"/>
                </a:rPr>
                <a:t>Significant data requirements even for relatively simple model.</a:t>
              </a:r>
            </a:p>
            <a:p>
              <a:pPr marL="457151" lvl="1" indent="-457151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endParaRPr lang="en-US" sz="3600" dirty="0">
                <a:latin typeface="Times New Roman" charset="0"/>
              </a:endParaRPr>
            </a:p>
            <a:p>
              <a:pPr marL="857158" lvl="2" indent="-457151" eaLnBrk="1" hangingPunct="1">
                <a:spcBef>
                  <a:spcPct val="10000"/>
                </a:spcBef>
                <a:buFont typeface="Arial"/>
                <a:buChar char="•"/>
                <a:defRPr/>
              </a:pPr>
              <a:endParaRPr lang="en-US" sz="36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  <a:defRPr/>
              </a:pPr>
              <a:endParaRPr lang="en-US" sz="28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  <a:defRPr/>
              </a:pPr>
              <a:endParaRPr lang="en-US" sz="2800" dirty="0">
                <a:latin typeface="Times New Roman" charset="0"/>
              </a:endParaRPr>
            </a:p>
          </p:txBody>
        </p:sp>
        <p:sp>
          <p:nvSpPr>
            <p:cNvPr id="14387" name="Text Box 7"/>
            <p:cNvSpPr txBox="1">
              <a:spLocks noChangeArrowheads="1"/>
            </p:cNvSpPr>
            <p:nvPr/>
          </p:nvSpPr>
          <p:spPr bwMode="auto">
            <a:xfrm>
              <a:off x="1973762" y="14912256"/>
              <a:ext cx="10512425" cy="107904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Discussion</a:t>
              </a:r>
            </a:p>
          </p:txBody>
        </p:sp>
      </p:grpSp>
      <p:grpSp>
        <p:nvGrpSpPr>
          <p:cNvPr id="14358" name="Group 11"/>
          <p:cNvGrpSpPr>
            <a:grpSpLocks/>
          </p:cNvGrpSpPr>
          <p:nvPr/>
        </p:nvGrpSpPr>
        <p:grpSpPr bwMode="auto">
          <a:xfrm>
            <a:off x="38511163" y="26662643"/>
            <a:ext cx="10514012" cy="4666672"/>
            <a:chOff x="1973762" y="15146249"/>
            <a:chExt cx="10514933" cy="4667705"/>
          </a:xfrm>
        </p:grpSpPr>
        <p:sp>
          <p:nvSpPr>
            <p:cNvPr id="14384" name="Text Box 7"/>
            <p:cNvSpPr txBox="1">
              <a:spLocks noChangeArrowheads="1"/>
            </p:cNvSpPr>
            <p:nvPr/>
          </p:nvSpPr>
          <p:spPr bwMode="auto">
            <a:xfrm>
              <a:off x="1976270" y="16222595"/>
              <a:ext cx="10512425" cy="35913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 numCol="2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smtClean="0">
                  <a:latin typeface="Times New Roman" charset="0"/>
                </a:rPr>
                <a:t>Cullen </a:t>
              </a:r>
              <a:r>
                <a:rPr lang="en-US" sz="1800" dirty="0">
                  <a:latin typeface="Times New Roman" charset="0"/>
                </a:rPr>
                <a:t>S. Hendrix, and </a:t>
              </a:r>
              <a:r>
                <a:rPr lang="en-US" sz="1800" dirty="0" err="1">
                  <a:latin typeface="Times New Roman" charset="0"/>
                </a:rPr>
                <a:t>Idean</a:t>
              </a:r>
              <a:r>
                <a:rPr lang="en-US" sz="1800" dirty="0">
                  <a:latin typeface="Times New Roman" charset="0"/>
                </a:rPr>
                <a:t> </a:t>
              </a:r>
              <a:r>
                <a:rPr lang="en-US" sz="1800" dirty="0" err="1">
                  <a:latin typeface="Times New Roman" charset="0"/>
                </a:rPr>
                <a:t>Salehyan</a:t>
              </a:r>
              <a:r>
                <a:rPr lang="en-US" sz="1800" dirty="0">
                  <a:latin typeface="Times New Roman" charset="0"/>
                </a:rPr>
                <a:t>. 2013. Social Conflict in Africa Database (SCAD). </a:t>
              </a:r>
              <a:r>
                <a:rPr lang="en-US" sz="1800" dirty="0" smtClean="0">
                  <a:latin typeface="Times New Roman" charset="0"/>
                </a:rPr>
                <a:t>Economist </a:t>
              </a:r>
              <a:r>
                <a:rPr lang="en-US" sz="1800" dirty="0">
                  <a:latin typeface="Times New Roman" charset="0"/>
                </a:rPr>
                <a:t>Intelligence Unit. 2013. “Social Unrest.</a:t>
              </a:r>
              <a:r>
                <a:rPr lang="en-US" sz="1800" dirty="0" smtClean="0">
                  <a:latin typeface="Times New Roman" charset="0"/>
                </a:rPr>
                <a:t>”</a:t>
              </a:r>
            </a:p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smtClean="0">
                  <a:latin typeface="Times New Roman" charset="0"/>
                </a:rPr>
                <a:t>International </a:t>
              </a:r>
              <a:r>
                <a:rPr lang="en-US" sz="1800" dirty="0">
                  <a:latin typeface="Times New Roman" charset="0"/>
                </a:rPr>
                <a:t>Energy Agency (2013). Topic: Energy </a:t>
              </a:r>
              <a:r>
                <a:rPr lang="en-US" sz="1800" dirty="0" smtClean="0">
                  <a:latin typeface="Times New Roman" charset="0"/>
                </a:rPr>
                <a:t>security.</a:t>
              </a:r>
            </a:p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smtClean="0">
                  <a:latin typeface="Times New Roman" charset="0"/>
                </a:rPr>
                <a:t>Jewell</a:t>
              </a:r>
              <a:r>
                <a:rPr lang="en-US" sz="1800" dirty="0">
                  <a:latin typeface="Times New Roman" charset="0"/>
                </a:rPr>
                <a:t>, Jessica, and International Energy Agency. 2011. “The IEA Model of Short-Term Energy Security”. International Energy </a:t>
              </a:r>
              <a:r>
                <a:rPr lang="en-US" sz="1800" dirty="0" smtClean="0">
                  <a:latin typeface="Times New Roman" charset="0"/>
                </a:rPr>
                <a:t>Agency.</a:t>
              </a:r>
            </a:p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err="1" smtClean="0">
                  <a:latin typeface="Times New Roman" charset="0"/>
                </a:rPr>
                <a:t>Kilian</a:t>
              </a:r>
              <a:r>
                <a:rPr lang="en-US" sz="1800" dirty="0">
                  <a:latin typeface="Times New Roman" charset="0"/>
                </a:rPr>
                <a:t>, Lutz. 2008. “Exogenous Oil Supply Shocks: How Big Are They and How Much Do They Matter for the U.S. Economy?” Review of Economics and Statistics 90 (2): 216–40</a:t>
              </a:r>
              <a:r>
                <a:rPr lang="en-US" sz="1800" dirty="0" smtClean="0">
                  <a:latin typeface="Times New Roman" charset="0"/>
                </a:rPr>
                <a:t>.</a:t>
              </a:r>
            </a:p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err="1" smtClean="0">
                  <a:latin typeface="Times New Roman" charset="0"/>
                </a:rPr>
                <a:t>Themnér</a:t>
              </a:r>
              <a:r>
                <a:rPr lang="en-US" sz="1800" dirty="0">
                  <a:latin typeface="Times New Roman" charset="0"/>
                </a:rPr>
                <a:t>, </a:t>
              </a:r>
              <a:r>
                <a:rPr lang="en-US" sz="1800" dirty="0" err="1">
                  <a:latin typeface="Times New Roman" charset="0"/>
                </a:rPr>
                <a:t>Lotta</a:t>
              </a:r>
              <a:r>
                <a:rPr lang="en-US" sz="1800" dirty="0">
                  <a:latin typeface="Times New Roman" charset="0"/>
                </a:rPr>
                <a:t>, and Peter </a:t>
              </a:r>
              <a:r>
                <a:rPr lang="en-US" sz="1800" dirty="0" err="1">
                  <a:latin typeface="Times New Roman" charset="0"/>
                </a:rPr>
                <a:t>Wallensteen</a:t>
              </a:r>
              <a:r>
                <a:rPr lang="en-US" sz="1800" dirty="0">
                  <a:latin typeface="Times New Roman" charset="0"/>
                </a:rPr>
                <a:t>. 2013. “Armed Conflicts, 1946–2012.” Journal of Peace Research 50 (4): 509–21. </a:t>
              </a:r>
              <a:endParaRPr lang="en-US" sz="1800" dirty="0" smtClean="0">
                <a:latin typeface="Times New Roman" charset="0"/>
              </a:endParaRPr>
            </a:p>
            <a:p>
              <a:pPr marL="285750" indent="-28575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sz="1800" dirty="0" smtClean="0">
                  <a:latin typeface="Times New Roman" charset="0"/>
                </a:rPr>
                <a:t>United </a:t>
              </a:r>
              <a:r>
                <a:rPr lang="en-US" sz="1800" dirty="0">
                  <a:latin typeface="Times New Roman" charset="0"/>
                </a:rPr>
                <a:t>Nations Statistical Division. 2013. COMTRADE</a:t>
              </a:r>
              <a:r>
                <a:rPr lang="en-US" sz="1600" dirty="0" smtClean="0">
                  <a:latin typeface="Times New Roman" charset="0"/>
                </a:rPr>
                <a:t>.</a:t>
              </a:r>
              <a:endParaRPr lang="en-US" sz="1600" dirty="0">
                <a:latin typeface="Times New Roman" charset="0"/>
              </a:endParaRPr>
            </a:p>
          </p:txBody>
        </p:sp>
        <p:sp>
          <p:nvSpPr>
            <p:cNvPr id="14385" name="Text Box 7"/>
            <p:cNvSpPr txBox="1">
              <a:spLocks noChangeArrowheads="1"/>
            </p:cNvSpPr>
            <p:nvPr/>
          </p:nvSpPr>
          <p:spPr bwMode="auto">
            <a:xfrm>
              <a:off x="1973762" y="15146249"/>
              <a:ext cx="10512425" cy="107904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References</a:t>
              </a:r>
            </a:p>
          </p:txBody>
        </p:sp>
      </p:grpSp>
      <p:grpSp>
        <p:nvGrpSpPr>
          <p:cNvPr id="14359" name="Group 11"/>
          <p:cNvGrpSpPr>
            <a:grpSpLocks/>
          </p:cNvGrpSpPr>
          <p:nvPr/>
        </p:nvGrpSpPr>
        <p:grpSpPr bwMode="auto">
          <a:xfrm>
            <a:off x="2019302" y="23460716"/>
            <a:ext cx="10530862" cy="7874691"/>
            <a:chOff x="1973762" y="14912257"/>
            <a:chExt cx="10514934" cy="6017327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976270" y="15730860"/>
              <a:ext cx="10512426" cy="51987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 numCol="1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Oil trade network:</a:t>
              </a:r>
              <a:r>
                <a:rPr lang="en-US" dirty="0" smtClean="0">
                  <a:latin typeface="Times New Roman" charset="0"/>
                </a:rPr>
                <a:t> UN COMTRADE 2012 crude petroleum </a:t>
              </a:r>
              <a:r>
                <a:rPr lang="en-US" dirty="0" smtClean="0">
                  <a:latin typeface="Times New Roman" charset="0"/>
                </a:rPr>
                <a:t>trade.</a:t>
              </a:r>
              <a:endParaRPr lang="en-US" dirty="0" smtClean="0">
                <a:latin typeface="Times New Roman" charset="0"/>
              </a:endParaRPr>
            </a:p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Demand:</a:t>
              </a:r>
              <a:r>
                <a:rPr lang="en-US" dirty="0" smtClean="0">
                  <a:latin typeface="Times New Roman" charset="0"/>
                </a:rPr>
                <a:t> total imports + estimates of consumption of domestic production.</a:t>
              </a:r>
            </a:p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Supply:</a:t>
              </a:r>
              <a:r>
                <a:rPr lang="en-US" dirty="0" smtClean="0">
                  <a:latin typeface="Times New Roman" charset="0"/>
                </a:rPr>
                <a:t> Total </a:t>
              </a:r>
              <a:r>
                <a:rPr lang="en-US" dirty="0" smtClean="0">
                  <a:latin typeface="Times New Roman" charset="0"/>
                </a:rPr>
                <a:t>exports.</a:t>
              </a:r>
              <a:endParaRPr lang="en-US" dirty="0" smtClean="0">
                <a:latin typeface="Times New Roman" charset="0"/>
              </a:endParaRPr>
            </a:p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Spare capacity:</a:t>
              </a:r>
              <a:r>
                <a:rPr lang="en-US" dirty="0" smtClean="0">
                  <a:latin typeface="Times New Roman" charset="0"/>
                </a:rPr>
                <a:t> media and SME estimates. Defaults to </a:t>
              </a:r>
              <a:r>
                <a:rPr lang="en-US" b="1" dirty="0" smtClean="0">
                  <a:latin typeface="Times New Roman" charset="0"/>
                </a:rPr>
                <a:t>10%</a:t>
              </a:r>
              <a:r>
                <a:rPr lang="en-US" dirty="0" smtClean="0">
                  <a:latin typeface="Times New Roman" charset="0"/>
                </a:rPr>
                <a:t> of total production. </a:t>
              </a:r>
            </a:p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Crisis probability: </a:t>
              </a:r>
              <a:r>
                <a:rPr lang="en-US" dirty="0" smtClean="0">
                  <a:latin typeface="Times New Roman" charset="0"/>
                </a:rPr>
                <a:t>Economist Intelligence Unit Political Stability Index.</a:t>
              </a:r>
            </a:p>
            <a:p>
              <a:pPr marL="457151" indent="-457151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  <a:defRPr/>
              </a:pPr>
              <a:r>
                <a:rPr lang="en-US" b="1" dirty="0" smtClean="0">
                  <a:latin typeface="Times New Roman" charset="0"/>
                </a:rPr>
                <a:t>Crisis duration:</a:t>
              </a:r>
              <a:r>
                <a:rPr lang="en-US" dirty="0" smtClean="0">
                  <a:latin typeface="Times New Roman" charset="0"/>
                </a:rPr>
                <a:t> calibrated from Armed Conflict Dataset, Social Conflict in Africa Database. Default coefficient: </a:t>
              </a:r>
              <a:r>
                <a:rPr lang="en-US" b="1" dirty="0" smtClean="0">
                  <a:latin typeface="Times New Roman" charset="0"/>
                </a:rPr>
                <a:t>-</a:t>
              </a:r>
              <a:r>
                <a:rPr lang="en-US" b="1" dirty="0" smtClean="0">
                  <a:latin typeface="Times New Roman" charset="0"/>
                </a:rPr>
                <a:t>1.37.</a:t>
              </a:r>
              <a:endParaRPr lang="en-US" b="1" dirty="0" smtClean="0">
                <a:latin typeface="Times New Roman" charset="0"/>
              </a:endParaRPr>
            </a:p>
          </p:txBody>
        </p:sp>
        <p:sp>
          <p:nvSpPr>
            <p:cNvPr id="14383" name="Text Box 7"/>
            <p:cNvSpPr txBox="1">
              <a:spLocks noChangeArrowheads="1"/>
            </p:cNvSpPr>
            <p:nvPr/>
          </p:nvSpPr>
          <p:spPr bwMode="auto">
            <a:xfrm>
              <a:off x="1973762" y="14912257"/>
              <a:ext cx="10512425" cy="82450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Data Sources</a:t>
              </a:r>
            </a:p>
          </p:txBody>
        </p:sp>
      </p:grpSp>
      <p:sp>
        <p:nvSpPr>
          <p:cNvPr id="14360" name="Text Box 7"/>
          <p:cNvSpPr txBox="1">
            <a:spLocks noChangeArrowheads="1"/>
          </p:cNvSpPr>
          <p:nvPr/>
        </p:nvSpPr>
        <p:spPr bwMode="auto">
          <a:xfrm>
            <a:off x="13227050" y="5567363"/>
            <a:ext cx="24544211" cy="1079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914302" tIns="0" rIns="914302" bIns="0" anchor="ctr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10000"/>
              </a:spcBef>
            </a:pPr>
            <a:r>
              <a:rPr lang="en-US" sz="5900" b="1" dirty="0">
                <a:solidFill>
                  <a:schemeClr val="bg1"/>
                </a:solidFill>
                <a:latin typeface="Times New Roman" charset="0"/>
                <a:cs typeface="Times New Roman" charset="0"/>
              </a:rPr>
              <a:t>Results</a:t>
            </a:r>
          </a:p>
        </p:txBody>
      </p:sp>
      <p:grpSp>
        <p:nvGrpSpPr>
          <p:cNvPr id="14361" name="Group 11"/>
          <p:cNvGrpSpPr>
            <a:grpSpLocks/>
          </p:cNvGrpSpPr>
          <p:nvPr/>
        </p:nvGrpSpPr>
        <p:grpSpPr bwMode="auto">
          <a:xfrm>
            <a:off x="38503226" y="17554576"/>
            <a:ext cx="10514013" cy="8964337"/>
            <a:chOff x="2004740" y="17483226"/>
            <a:chExt cx="10514934" cy="8964857"/>
          </a:xfrm>
        </p:grpSpPr>
        <p:sp>
          <p:nvSpPr>
            <p:cNvPr id="14380" name="Text Box 7"/>
            <p:cNvSpPr txBox="1">
              <a:spLocks noChangeArrowheads="1"/>
            </p:cNvSpPr>
            <p:nvPr/>
          </p:nvSpPr>
          <p:spPr bwMode="auto">
            <a:xfrm>
              <a:off x="2007249" y="18553075"/>
              <a:ext cx="10512425" cy="78950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marL="457200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Incorporate additional energy security factors</a:t>
              </a:r>
              <a:r>
                <a:rPr lang="en-US" dirty="0" smtClean="0">
                  <a:latin typeface="Times New Roman" charset="0"/>
                </a:rPr>
                <a:t>:</a:t>
              </a: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>
                  <a:latin typeface="Times New Roman" charset="0"/>
                </a:rPr>
                <a:t>Oil </a:t>
              </a:r>
              <a:r>
                <a:rPr lang="en-US" dirty="0" smtClean="0">
                  <a:latin typeface="Times New Roman" charset="0"/>
                </a:rPr>
                <a:t>reserves</a:t>
              </a: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>
                  <a:latin typeface="Times New Roman" charset="0"/>
                </a:rPr>
                <a:t>Refining </a:t>
              </a:r>
              <a:r>
                <a:rPr lang="en-US" dirty="0" smtClean="0">
                  <a:latin typeface="Times New Roman" charset="0"/>
                </a:rPr>
                <a:t>capabilities</a:t>
              </a:r>
              <a:endParaRPr lang="en-US" dirty="0" smtClean="0">
                <a:latin typeface="Times New Roman" charset="0"/>
              </a:endParaRPr>
            </a:p>
            <a:p>
              <a:pPr marL="1200101" lvl="1" indent="-457151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Natural gas</a:t>
              </a:r>
            </a:p>
            <a:p>
              <a:pPr marL="1200101" lvl="1" indent="-457151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Shipment </a:t>
              </a:r>
              <a:r>
                <a:rPr lang="en-US" dirty="0" smtClean="0">
                  <a:latin typeface="Times New Roman" charset="0"/>
                </a:rPr>
                <a:t>routes</a:t>
              </a:r>
            </a:p>
            <a:p>
              <a:pPr marL="457151" indent="-457151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Improve agent decisionmaking</a:t>
              </a: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More sophisticated assistance model</a:t>
              </a: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Allow agents to add and remove trade relationships</a:t>
              </a:r>
              <a:endParaRPr lang="en-US" dirty="0">
                <a:latin typeface="Times New Roman" charset="0"/>
              </a:endParaRPr>
            </a:p>
            <a:p>
              <a:pPr marL="457200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Changing supply and demand</a:t>
              </a: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Historic data for </a:t>
              </a:r>
              <a:r>
                <a:rPr lang="en-US" dirty="0" err="1" smtClean="0">
                  <a:latin typeface="Times New Roman" charset="0"/>
                </a:rPr>
                <a:t>backtesting</a:t>
              </a:r>
              <a:endParaRPr lang="en-US" dirty="0" smtClean="0">
                <a:latin typeface="Times New Roman" charset="0"/>
              </a:endParaRPr>
            </a:p>
            <a:p>
              <a:pPr marL="1200150" lvl="1" indent="-457200" eaLnBrk="1" hangingPunct="1">
                <a:spcBef>
                  <a:spcPct val="1000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Future forecasts</a:t>
              </a:r>
              <a:endParaRPr lang="en-US" dirty="0" smtClean="0">
                <a:latin typeface="Times New Roman" charset="0"/>
              </a:endParaRPr>
            </a:p>
            <a:p>
              <a:pPr marL="457200" indent="-457200" eaLnBrk="1" hangingPunct="1">
                <a:spcBef>
                  <a:spcPts val="0"/>
                </a:spcBef>
                <a:spcAft>
                  <a:spcPts val="600"/>
                </a:spcAft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Validate against  historic energy shocks</a:t>
              </a:r>
              <a:endParaRPr lang="en-US" dirty="0" smtClean="0">
                <a:latin typeface="Times New Roman" charset="0"/>
              </a:endParaRPr>
            </a:p>
            <a:p>
              <a:pPr marL="457151" indent="-457151" eaLnBrk="1" hangingPunct="1">
                <a:spcBef>
                  <a:spcPct val="10000"/>
                </a:spcBef>
                <a:buFont typeface="Arial"/>
                <a:buChar char="•"/>
              </a:pPr>
              <a:endParaRPr lang="en-US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dirty="0" smtClean="0">
                <a:latin typeface="Times New Roman" charset="0"/>
              </a:endParaRPr>
            </a:p>
          </p:txBody>
        </p:sp>
        <p:sp>
          <p:nvSpPr>
            <p:cNvPr id="14381" name="Text Box 7"/>
            <p:cNvSpPr txBox="1">
              <a:spLocks noChangeArrowheads="1"/>
            </p:cNvSpPr>
            <p:nvPr/>
          </p:nvSpPr>
          <p:spPr bwMode="auto">
            <a:xfrm>
              <a:off x="2004740" y="17483226"/>
              <a:ext cx="10512425" cy="107904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Future Work</a:t>
              </a:r>
            </a:p>
          </p:txBody>
        </p:sp>
      </p:grpSp>
      <p:grpSp>
        <p:nvGrpSpPr>
          <p:cNvPr id="14364" name="Group 11"/>
          <p:cNvGrpSpPr>
            <a:grpSpLocks/>
          </p:cNvGrpSpPr>
          <p:nvPr/>
        </p:nvGrpSpPr>
        <p:grpSpPr bwMode="auto">
          <a:xfrm>
            <a:off x="28698826" y="22220241"/>
            <a:ext cx="9095954" cy="9115425"/>
            <a:chOff x="1973762" y="14912256"/>
            <a:chExt cx="10514933" cy="4782959"/>
          </a:xfrm>
        </p:grpSpPr>
        <p:sp>
          <p:nvSpPr>
            <p:cNvPr id="14366" name="Text Box 7"/>
            <p:cNvSpPr txBox="1">
              <a:spLocks noChangeArrowheads="1"/>
            </p:cNvSpPr>
            <p:nvPr/>
          </p:nvSpPr>
          <p:spPr bwMode="auto">
            <a:xfrm>
              <a:off x="1976270" y="15476842"/>
              <a:ext cx="10512425" cy="42183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457200" tIns="457200" rIns="457200" bIns="457200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10000"/>
                </a:spcBef>
              </a:pPr>
              <a:r>
                <a:rPr lang="en-US" b="1" dirty="0" smtClean="0">
                  <a:latin typeface="Times New Roman" charset="0"/>
                </a:rPr>
                <a:t>Parameters varied:</a:t>
              </a:r>
            </a:p>
            <a:p>
              <a:pPr marL="342864" indent="-342864" algn="just" eaLnBrk="1" hangingPunct="1">
                <a:spcBef>
                  <a:spcPct val="10000"/>
                </a:spcBef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Conflict duration coefficient: -</a:t>
              </a:r>
              <a:r>
                <a:rPr lang="en-US" dirty="0">
                  <a:latin typeface="Times New Roman" charset="0"/>
                </a:rPr>
                <a:t>1.05 </a:t>
              </a:r>
              <a:r>
                <a:rPr lang="en-US" dirty="0" smtClean="0">
                  <a:latin typeface="Times New Roman" charset="0"/>
                </a:rPr>
                <a:t>to 2.00</a:t>
              </a:r>
            </a:p>
            <a:p>
              <a:pPr marL="342864" indent="-342864" algn="just" eaLnBrk="1" hangingPunct="1">
                <a:spcBef>
                  <a:spcPct val="10000"/>
                </a:spcBef>
                <a:buFont typeface="Arial"/>
                <a:buChar char="•"/>
              </a:pPr>
              <a:r>
                <a:rPr lang="en-US" dirty="0" smtClean="0">
                  <a:latin typeface="Times New Roman" charset="0"/>
                </a:rPr>
                <a:t>Default </a:t>
              </a:r>
              <a:r>
                <a:rPr lang="en-US" dirty="0">
                  <a:latin typeface="Times New Roman" charset="0"/>
                </a:rPr>
                <a:t>spare production </a:t>
              </a:r>
              <a:r>
                <a:rPr lang="en-US" dirty="0" smtClean="0">
                  <a:latin typeface="Times New Roman" charset="0"/>
                </a:rPr>
                <a:t>capacity: 0</a:t>
              </a:r>
              <a:r>
                <a:rPr lang="en-US" dirty="0">
                  <a:latin typeface="Times New Roman" charset="0"/>
                </a:rPr>
                <a:t>% </a:t>
              </a:r>
              <a:r>
                <a:rPr lang="en-US" dirty="0" smtClean="0">
                  <a:latin typeface="Times New Roman" charset="0"/>
                </a:rPr>
                <a:t>to50%</a:t>
              </a:r>
            </a:p>
            <a:p>
              <a:pPr algn="just" eaLnBrk="1" hangingPunct="1">
                <a:spcBef>
                  <a:spcPct val="10000"/>
                </a:spcBef>
              </a:pPr>
              <a:r>
                <a:rPr lang="en-US" dirty="0" smtClean="0">
                  <a:latin typeface="Times New Roman" charset="0"/>
                </a:rPr>
                <a:t>Measure mean and variance of Global Ratio at each.</a:t>
              </a:r>
              <a:endParaRPr lang="en-US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eaLnBrk="1" hangingPunct="1">
                <a:spcBef>
                  <a:spcPct val="10000"/>
                </a:spcBef>
              </a:pPr>
              <a:endParaRPr lang="en-US" sz="2400" dirty="0">
                <a:latin typeface="Times New Roman" charset="0"/>
              </a:endParaRPr>
            </a:p>
            <a:p>
              <a:pPr algn="r" eaLnBrk="1" hangingPunct="1">
                <a:spcBef>
                  <a:spcPct val="10000"/>
                </a:spcBef>
              </a:pPr>
              <a:r>
                <a:rPr lang="en-US" b="1" dirty="0" smtClean="0">
                  <a:latin typeface="Times New Roman" charset="0"/>
                </a:rPr>
                <a:t>Results robust to different parameter values</a:t>
              </a:r>
              <a:endParaRPr lang="en-US" b="1" dirty="0">
                <a:latin typeface="Times New Roman" charset="0"/>
              </a:endParaRPr>
            </a:p>
          </p:txBody>
        </p:sp>
        <p:sp>
          <p:nvSpPr>
            <p:cNvPr id="14367" name="Text Box 7"/>
            <p:cNvSpPr txBox="1">
              <a:spLocks noChangeArrowheads="1"/>
            </p:cNvSpPr>
            <p:nvPr/>
          </p:nvSpPr>
          <p:spPr bwMode="auto">
            <a:xfrm>
              <a:off x="1973762" y="14912256"/>
              <a:ext cx="10512425" cy="566129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914400" tIns="0" rIns="914400" bIns="0" anchor="ctr"/>
            <a:lstStyle>
              <a:lvl1pPr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eaLnBrk="0" hangingPunct="0"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00063" algn="l"/>
                </a:tabLst>
                <a:defRPr sz="32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"/>
                </a:spcBef>
              </a:pPr>
              <a:r>
                <a:rPr lang="en-US" sz="5900" b="1" dirty="0">
                  <a:solidFill>
                    <a:schemeClr val="bg1"/>
                  </a:solidFill>
                  <a:latin typeface="Times New Roman" charset="0"/>
                  <a:cs typeface="Times New Roman" charset="0"/>
                </a:rPr>
                <a:t>Sensitivity Analysis</a:t>
              </a:r>
            </a:p>
          </p:txBody>
        </p:sp>
      </p:grpSp>
      <p:pic>
        <p:nvPicPr>
          <p:cNvPr id="1436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694" y="26304155"/>
            <a:ext cx="8508485" cy="425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3"/>
          <p:cNvSpPr txBox="1">
            <a:spLocks noChangeArrowheads="1"/>
          </p:cNvSpPr>
          <p:nvPr/>
        </p:nvSpPr>
        <p:spPr bwMode="auto">
          <a:xfrm>
            <a:off x="24374790" y="11839050"/>
            <a:ext cx="6447354" cy="19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Majority of results within narrow, stable band</a:t>
            </a:r>
          </a:p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Most shocks are short-duration spikes</a:t>
            </a:r>
          </a:p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Long-duration crises can result in stable new baselines.</a:t>
            </a:r>
          </a:p>
        </p:txBody>
      </p:sp>
      <p:sp>
        <p:nvSpPr>
          <p:cNvPr id="74" name="TextBox 3"/>
          <p:cNvSpPr txBox="1">
            <a:spLocks noChangeArrowheads="1"/>
          </p:cNvSpPr>
          <p:nvPr/>
        </p:nvSpPr>
        <p:spPr bwMode="auto">
          <a:xfrm>
            <a:off x="30974929" y="11839050"/>
            <a:ext cx="6447354" cy="122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342864" indent="-342864" algn="just" eaLnBrk="1" hangingPunct="1">
              <a:buFont typeface="Arial"/>
              <a:buChar char="•"/>
            </a:pPr>
            <a:r>
              <a:rPr lang="en-US" sz="2400" dirty="0"/>
              <a:t>Little correlation between variance and mean of each run</a:t>
            </a:r>
          </a:p>
          <a:p>
            <a:pPr marL="342864" indent="-342864" algn="just" eaLnBrk="1" hangingPunct="1">
              <a:buFont typeface="Arial"/>
              <a:buChar char="•"/>
            </a:pPr>
            <a:endParaRPr lang="en-US" sz="2400" dirty="0"/>
          </a:p>
        </p:txBody>
      </p:sp>
      <p:sp>
        <p:nvSpPr>
          <p:cNvPr id="14339" name="Text Box 14"/>
          <p:cNvSpPr txBox="1">
            <a:spLocks noChangeArrowheads="1"/>
          </p:cNvSpPr>
          <p:nvPr/>
        </p:nvSpPr>
        <p:spPr bwMode="auto">
          <a:xfrm>
            <a:off x="16120448" y="2193516"/>
            <a:ext cx="19003604" cy="313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74291" tIns="274291" rIns="274291" bIns="274291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 b="1" dirty="0">
                <a:solidFill>
                  <a:srgbClr val="FFFFFF"/>
                </a:solidFill>
                <a:latin typeface="Calibri" charset="0"/>
              </a:rPr>
              <a:t>David </a:t>
            </a:r>
            <a:r>
              <a:rPr lang="en-US" sz="6000" b="1" dirty="0" err="1">
                <a:solidFill>
                  <a:srgbClr val="FFFFFF"/>
                </a:solidFill>
                <a:latin typeface="Calibri" charset="0"/>
              </a:rPr>
              <a:t>Masad</a:t>
            </a:r>
            <a:endParaRPr lang="en-US" sz="6000" b="1" dirty="0">
              <a:solidFill>
                <a:srgbClr val="FFFFFF"/>
              </a:solidFill>
              <a:latin typeface="Calibri" charset="0"/>
            </a:endParaRPr>
          </a:p>
          <a:p>
            <a:pPr algn="ctr" eaLnBrk="1" hangingPunct="1"/>
            <a:r>
              <a:rPr lang="en-US" sz="3600" b="1" dirty="0">
                <a:solidFill>
                  <a:srgbClr val="FFFFFF"/>
                </a:solidFill>
                <a:latin typeface="Calibri" charset="0"/>
              </a:rPr>
              <a:t>Department of Computational Social Science</a:t>
            </a:r>
          </a:p>
          <a:p>
            <a:pPr algn="ctr" eaLnBrk="1" hangingPunct="1"/>
            <a:r>
              <a:rPr lang="en-US" sz="3600" b="1" dirty="0">
                <a:solidFill>
                  <a:srgbClr val="FFFFFF"/>
                </a:solidFill>
                <a:latin typeface="Calibri" charset="0"/>
              </a:rPr>
              <a:t>George Mason University</a:t>
            </a:r>
          </a:p>
          <a:p>
            <a:pPr algn="ctr" eaLnBrk="1" hangingPunct="1"/>
            <a:r>
              <a:rPr lang="en-US" sz="3600" b="1" dirty="0" err="1">
                <a:solidFill>
                  <a:srgbClr val="FFFFFF"/>
                </a:solidFill>
                <a:latin typeface="Calibri" charset="0"/>
              </a:rPr>
              <a:t>dmasad@gmu.edu</a:t>
            </a:r>
            <a:endParaRPr lang="en-US" sz="3600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896938" y="929886"/>
            <a:ext cx="49450625" cy="186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0" tIns="45716" rIns="91430" bIns="45716" anchor="ctr">
            <a:spAutoFit/>
          </a:bodyPr>
          <a:lstStyle/>
          <a:p>
            <a:pPr algn="ctr">
              <a:defRPr/>
            </a:pPr>
            <a:r>
              <a:rPr lang="en-US" sz="115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/>
              </a:rPr>
              <a:t>Simulating International Energy Security</a:t>
            </a:r>
          </a:p>
        </p:txBody>
      </p:sp>
      <p:grpSp>
        <p:nvGrpSpPr>
          <p:cNvPr id="14362" name="Group 47"/>
          <p:cNvGrpSpPr>
            <a:grpSpLocks/>
          </p:cNvGrpSpPr>
          <p:nvPr/>
        </p:nvGrpSpPr>
        <p:grpSpPr bwMode="auto">
          <a:xfrm>
            <a:off x="2016662" y="2356508"/>
            <a:ext cx="11177409" cy="2827057"/>
            <a:chOff x="644886" y="28450917"/>
            <a:chExt cx="6106137" cy="2165944"/>
          </a:xfrm>
        </p:grpSpPr>
        <p:grpSp>
          <p:nvGrpSpPr>
            <p:cNvPr id="14368" name="Group 71"/>
            <p:cNvGrpSpPr>
              <a:grpSpLocks/>
            </p:cNvGrpSpPr>
            <p:nvPr/>
          </p:nvGrpSpPr>
          <p:grpSpPr bwMode="auto">
            <a:xfrm>
              <a:off x="1260991" y="28961961"/>
              <a:ext cx="5490032" cy="1431731"/>
              <a:chOff x="1254025" y="28956000"/>
              <a:chExt cx="5490032" cy="1431731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4025" y="28988288"/>
                <a:ext cx="2831527" cy="9484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76200" dir="20639979" rotWithShape="0">
                  <a:srgbClr val="000000">
                    <a:alpha val="42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78" name="Picture 5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4565" y="28956000"/>
                <a:ext cx="2859492" cy="101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3415283" y="29791154"/>
                <a:ext cx="3240006" cy="59657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5100">
                    <a:solidFill>
                      <a:srgbClr val="F0F0F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Arial" charset="0"/>
                    <a:cs typeface="Arial" charset="0"/>
                  </a:rPr>
                  <a:t>for Advanced Study</a:t>
                </a:r>
              </a:p>
            </p:txBody>
          </p:sp>
        </p:grpSp>
        <p:grpSp>
          <p:nvGrpSpPr>
            <p:cNvPr id="14369" name="Group 88"/>
            <p:cNvGrpSpPr>
              <a:grpSpLocks/>
            </p:cNvGrpSpPr>
            <p:nvPr/>
          </p:nvGrpSpPr>
          <p:grpSpPr bwMode="auto">
            <a:xfrm>
              <a:off x="644886" y="28450917"/>
              <a:ext cx="5578604" cy="2165944"/>
              <a:chOff x="644886" y="28450917"/>
              <a:chExt cx="5578604" cy="2165944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644886" y="30144215"/>
                <a:ext cx="526586" cy="456821"/>
              </a:xfrm>
              <a:custGeom>
                <a:avLst/>
                <a:gdLst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5733" h="507991">
                    <a:moveTo>
                      <a:pt x="0" y="507991"/>
                    </a:moveTo>
                    <a:lnTo>
                      <a:pt x="8466" y="0"/>
                    </a:lnTo>
                    <a:lnTo>
                      <a:pt x="575733" y="0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1222626" y="29006910"/>
                <a:ext cx="2146213" cy="1609951"/>
              </a:xfrm>
              <a:custGeom>
                <a:avLst/>
                <a:gdLst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01334" h="1676371">
                    <a:moveTo>
                      <a:pt x="0" y="1676371"/>
                    </a:moveTo>
                    <a:lnTo>
                      <a:pt x="0" y="0"/>
                    </a:lnTo>
                    <a:lnTo>
                      <a:pt x="1202267" y="0"/>
                    </a:lnTo>
                    <a:lnTo>
                      <a:pt x="1185334" y="533391"/>
                    </a:lnTo>
                    <a:lnTo>
                      <a:pt x="635000" y="524924"/>
                    </a:lnTo>
                    <a:lnTo>
                      <a:pt x="618067" y="1185313"/>
                    </a:lnTo>
                    <a:lnTo>
                      <a:pt x="1803400" y="1185313"/>
                    </a:lnTo>
                    <a:lnTo>
                      <a:pt x="1803400" y="592656"/>
                    </a:lnTo>
                    <a:lnTo>
                      <a:pt x="2201334" y="584190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1809393" y="28450917"/>
                <a:ext cx="1625645" cy="544387"/>
              </a:xfrm>
              <a:custGeom>
                <a:avLst/>
                <a:gdLst>
                  <a:gd name="connsiteX0" fmla="*/ 0 w 1667933"/>
                  <a:gd name="connsiteY0" fmla="*/ 533391 h 575723"/>
                  <a:gd name="connsiteX1" fmla="*/ 8466 w 1667933"/>
                  <a:gd name="connsiteY1" fmla="*/ 0 h 575723"/>
                  <a:gd name="connsiteX2" fmla="*/ 1193800 w 1667933"/>
                  <a:gd name="connsiteY2" fmla="*/ 0 h 575723"/>
                  <a:gd name="connsiteX3" fmla="*/ 1193800 w 1667933"/>
                  <a:gd name="connsiteY3" fmla="*/ 575723 h 575723"/>
                  <a:gd name="connsiteX4" fmla="*/ 1667933 w 1667933"/>
                  <a:gd name="connsiteY4" fmla="*/ 575723 h 57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933" h="575723">
                    <a:moveTo>
                      <a:pt x="0" y="533391"/>
                    </a:moveTo>
                    <a:lnTo>
                      <a:pt x="8466" y="0"/>
                    </a:lnTo>
                    <a:lnTo>
                      <a:pt x="1193800" y="0"/>
                    </a:lnTo>
                    <a:lnTo>
                      <a:pt x="1193800" y="575723"/>
                    </a:lnTo>
                    <a:lnTo>
                      <a:pt x="1667933" y="575723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 flipH="1">
                <a:off x="3432781" y="28450917"/>
                <a:ext cx="1626398" cy="544387"/>
              </a:xfrm>
              <a:custGeom>
                <a:avLst/>
                <a:gdLst>
                  <a:gd name="connsiteX0" fmla="*/ 0 w 1667933"/>
                  <a:gd name="connsiteY0" fmla="*/ 533391 h 575723"/>
                  <a:gd name="connsiteX1" fmla="*/ 8466 w 1667933"/>
                  <a:gd name="connsiteY1" fmla="*/ 0 h 575723"/>
                  <a:gd name="connsiteX2" fmla="*/ 1193800 w 1667933"/>
                  <a:gd name="connsiteY2" fmla="*/ 0 h 575723"/>
                  <a:gd name="connsiteX3" fmla="*/ 1193800 w 1667933"/>
                  <a:gd name="connsiteY3" fmla="*/ 575723 h 575723"/>
                  <a:gd name="connsiteX4" fmla="*/ 1667933 w 1667933"/>
                  <a:gd name="connsiteY4" fmla="*/ 575723 h 575723"/>
                  <a:gd name="connsiteX0" fmla="*/ 0 w 1667933"/>
                  <a:gd name="connsiteY0" fmla="*/ 533391 h 575723"/>
                  <a:gd name="connsiteX1" fmla="*/ 8466 w 1667933"/>
                  <a:gd name="connsiteY1" fmla="*/ 0 h 575723"/>
                  <a:gd name="connsiteX2" fmla="*/ 1193800 w 1667933"/>
                  <a:gd name="connsiteY2" fmla="*/ 0 h 575723"/>
                  <a:gd name="connsiteX3" fmla="*/ 1193800 w 1667933"/>
                  <a:gd name="connsiteY3" fmla="*/ 575723 h 575723"/>
                  <a:gd name="connsiteX4" fmla="*/ 1667933 w 1667933"/>
                  <a:gd name="connsiteY4" fmla="*/ 575723 h 57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933" h="575723">
                    <a:moveTo>
                      <a:pt x="0" y="533391"/>
                    </a:moveTo>
                    <a:lnTo>
                      <a:pt x="8466" y="0"/>
                    </a:lnTo>
                    <a:lnTo>
                      <a:pt x="1193800" y="0"/>
                    </a:lnTo>
                    <a:lnTo>
                      <a:pt x="1193800" y="575723"/>
                    </a:lnTo>
                    <a:lnTo>
                      <a:pt x="1667933" y="575723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 flipH="1">
                <a:off x="5696347" y="30144215"/>
                <a:ext cx="527338" cy="456821"/>
              </a:xfrm>
              <a:custGeom>
                <a:avLst/>
                <a:gdLst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  <a:gd name="connsiteX0" fmla="*/ 0 w 575733"/>
                  <a:gd name="connsiteY0" fmla="*/ 507991 h 507991"/>
                  <a:gd name="connsiteX1" fmla="*/ 8466 w 575733"/>
                  <a:gd name="connsiteY1" fmla="*/ 0 h 507991"/>
                  <a:gd name="connsiteX2" fmla="*/ 575733 w 575733"/>
                  <a:gd name="connsiteY2" fmla="*/ 0 h 50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5733" h="507991">
                    <a:moveTo>
                      <a:pt x="0" y="507991"/>
                    </a:moveTo>
                    <a:lnTo>
                      <a:pt x="8466" y="0"/>
                    </a:lnTo>
                    <a:lnTo>
                      <a:pt x="575733" y="0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Freeform 66"/>
              <p:cNvSpPr/>
              <p:nvPr/>
            </p:nvSpPr>
            <p:spPr>
              <a:xfrm flipH="1">
                <a:off x="3482431" y="29006910"/>
                <a:ext cx="2163515" cy="1609951"/>
              </a:xfrm>
              <a:custGeom>
                <a:avLst/>
                <a:gdLst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  <a:gd name="connsiteX0" fmla="*/ 0 w 2201334"/>
                  <a:gd name="connsiteY0" fmla="*/ 1676371 h 1676371"/>
                  <a:gd name="connsiteX1" fmla="*/ 0 w 2201334"/>
                  <a:gd name="connsiteY1" fmla="*/ 0 h 1676371"/>
                  <a:gd name="connsiteX2" fmla="*/ 1202267 w 2201334"/>
                  <a:gd name="connsiteY2" fmla="*/ 0 h 1676371"/>
                  <a:gd name="connsiteX3" fmla="*/ 1185334 w 2201334"/>
                  <a:gd name="connsiteY3" fmla="*/ 533391 h 1676371"/>
                  <a:gd name="connsiteX4" fmla="*/ 635000 w 2201334"/>
                  <a:gd name="connsiteY4" fmla="*/ 524924 h 1676371"/>
                  <a:gd name="connsiteX5" fmla="*/ 618067 w 2201334"/>
                  <a:gd name="connsiteY5" fmla="*/ 1185313 h 1676371"/>
                  <a:gd name="connsiteX6" fmla="*/ 1803400 w 2201334"/>
                  <a:gd name="connsiteY6" fmla="*/ 1185313 h 1676371"/>
                  <a:gd name="connsiteX7" fmla="*/ 1803400 w 2201334"/>
                  <a:gd name="connsiteY7" fmla="*/ 592656 h 1676371"/>
                  <a:gd name="connsiteX8" fmla="*/ 2201334 w 2201334"/>
                  <a:gd name="connsiteY8" fmla="*/ 584190 h 1676371"/>
                  <a:gd name="connsiteX0" fmla="*/ 0 w 2218268"/>
                  <a:gd name="connsiteY0" fmla="*/ 1676371 h 1676371"/>
                  <a:gd name="connsiteX1" fmla="*/ 0 w 2218268"/>
                  <a:gd name="connsiteY1" fmla="*/ 0 h 1676371"/>
                  <a:gd name="connsiteX2" fmla="*/ 1202267 w 2218268"/>
                  <a:gd name="connsiteY2" fmla="*/ 0 h 1676371"/>
                  <a:gd name="connsiteX3" fmla="*/ 1185334 w 2218268"/>
                  <a:gd name="connsiteY3" fmla="*/ 533391 h 1676371"/>
                  <a:gd name="connsiteX4" fmla="*/ 635000 w 2218268"/>
                  <a:gd name="connsiteY4" fmla="*/ 524924 h 1676371"/>
                  <a:gd name="connsiteX5" fmla="*/ 618067 w 2218268"/>
                  <a:gd name="connsiteY5" fmla="*/ 1185313 h 1676371"/>
                  <a:gd name="connsiteX6" fmla="*/ 1803400 w 2218268"/>
                  <a:gd name="connsiteY6" fmla="*/ 1185313 h 1676371"/>
                  <a:gd name="connsiteX7" fmla="*/ 1803400 w 2218268"/>
                  <a:gd name="connsiteY7" fmla="*/ 592656 h 1676371"/>
                  <a:gd name="connsiteX8" fmla="*/ 2218268 w 2218268"/>
                  <a:gd name="connsiteY8" fmla="*/ 584190 h 1676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18268" h="1676371">
                    <a:moveTo>
                      <a:pt x="0" y="1676371"/>
                    </a:moveTo>
                    <a:lnTo>
                      <a:pt x="0" y="0"/>
                    </a:lnTo>
                    <a:lnTo>
                      <a:pt x="1202267" y="0"/>
                    </a:lnTo>
                    <a:lnTo>
                      <a:pt x="1185334" y="533391"/>
                    </a:lnTo>
                    <a:lnTo>
                      <a:pt x="635000" y="524924"/>
                    </a:lnTo>
                    <a:lnTo>
                      <a:pt x="618067" y="1185313"/>
                    </a:lnTo>
                    <a:lnTo>
                      <a:pt x="1803400" y="1185313"/>
                    </a:lnTo>
                    <a:lnTo>
                      <a:pt x="1803400" y="592656"/>
                    </a:lnTo>
                    <a:lnTo>
                      <a:pt x="2218268" y="584190"/>
                    </a:lnTo>
                  </a:path>
                </a:pathLst>
              </a:cu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rot="16200000" flipV="1">
                <a:off x="2662685" y="29819353"/>
                <a:ext cx="1552981" cy="8275"/>
              </a:xfrm>
              <a:prstGeom prst="line">
                <a:avLst/>
              </a:prstGeom>
              <a:ln w="114300" cap="flat" cmpd="sng" algn="ctr">
                <a:solidFill>
                  <a:srgbClr val="F0F0F0">
                    <a:alpha val="1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363" name="Picture 75" descr="GMU_PLogo_Rev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036" y="1793802"/>
            <a:ext cx="5015782" cy="328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9"/>
          <p:cNvSpPr txBox="1">
            <a:spLocks noChangeArrowheads="1"/>
          </p:cNvSpPr>
          <p:nvPr/>
        </p:nvSpPr>
        <p:spPr bwMode="auto">
          <a:xfrm>
            <a:off x="24841395" y="8110040"/>
            <a:ext cx="5272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latin typeface="Times New Roman"/>
                <a:cs typeface="Times New Roman"/>
              </a:rPr>
              <a:t>Global Ratio Traces – All Runs</a:t>
            </a:r>
          </a:p>
        </p:txBody>
      </p:sp>
      <p:sp>
        <p:nvSpPr>
          <p:cNvPr id="79" name="TextBox 9"/>
          <p:cNvSpPr txBox="1">
            <a:spLocks noChangeArrowheads="1"/>
          </p:cNvSpPr>
          <p:nvPr/>
        </p:nvSpPr>
        <p:spPr bwMode="auto">
          <a:xfrm>
            <a:off x="31734614" y="8091475"/>
            <a:ext cx="5272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latin typeface="Times New Roman"/>
                <a:cs typeface="Times New Roman"/>
              </a:rPr>
              <a:t>Global Ratio Variance and Mean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834</Words>
  <Application>Microsoft Macintosh PowerPoint</Application>
  <PresentationFormat>Custom</PresentationFormat>
  <Paragraphs>117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Manager/>
  <Company/>
  <LinksUpToDate>false</LinksUpToDate>
  <SharedDoc>false</SharedDoc>
  <HyperlinkBase>http://colinpurrington.com/tips/academic/posterdesign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subject>conference poster</dc:subject>
  <dc:creator>Colin Purrington</dc:creator>
  <cp:keywords>poster, conference, session, meeting, symposium, research, presentation</cp:keywords>
  <dc:description>This template is free for you to use to create your poster.  Do not host this file on your own server, even in adapted form. If you need to post a template, please steal somebody else's or just make your own (it's easy).  Thanks!</dc:description>
  <cp:lastModifiedBy>David Masad</cp:lastModifiedBy>
  <cp:revision>643</cp:revision>
  <cp:lastPrinted>2014-03-21T22:33:34Z</cp:lastPrinted>
  <dcterms:created xsi:type="dcterms:W3CDTF">2012-06-12T14:08:55Z</dcterms:created>
  <dcterms:modified xsi:type="dcterms:W3CDTF">2014-03-23T17:10:56Z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